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0"/>
  </p:notesMasterIdLst>
  <p:sldIdLst>
    <p:sldId id="498" r:id="rId5"/>
    <p:sldId id="475" r:id="rId6"/>
    <p:sldId id="814" r:id="rId7"/>
    <p:sldId id="797" r:id="rId8"/>
    <p:sldId id="786" r:id="rId9"/>
    <p:sldId id="820" r:id="rId10"/>
    <p:sldId id="822" r:id="rId11"/>
    <p:sldId id="815" r:id="rId12"/>
    <p:sldId id="821" r:id="rId13"/>
    <p:sldId id="811" r:id="rId14"/>
    <p:sldId id="812" r:id="rId15"/>
    <p:sldId id="823" r:id="rId16"/>
    <p:sldId id="788" r:id="rId17"/>
    <p:sldId id="789" r:id="rId18"/>
    <p:sldId id="792" r:id="rId19"/>
    <p:sldId id="793" r:id="rId20"/>
    <p:sldId id="794" r:id="rId21"/>
    <p:sldId id="784" r:id="rId22"/>
    <p:sldId id="790" r:id="rId23"/>
    <p:sldId id="795" r:id="rId24"/>
    <p:sldId id="796" r:id="rId25"/>
    <p:sldId id="791" r:id="rId26"/>
    <p:sldId id="824" r:id="rId27"/>
    <p:sldId id="818" r:id="rId28"/>
    <p:sldId id="819" r:id="rId29"/>
    <p:sldId id="826" r:id="rId30"/>
    <p:sldId id="828" r:id="rId31"/>
    <p:sldId id="829" r:id="rId32"/>
    <p:sldId id="830" r:id="rId33"/>
    <p:sldId id="831" r:id="rId34"/>
    <p:sldId id="832" r:id="rId35"/>
    <p:sldId id="827" r:id="rId36"/>
    <p:sldId id="632" r:id="rId37"/>
    <p:sldId id="768" r:id="rId38"/>
    <p:sldId id="767" r:id="rId39"/>
    <p:sldId id="765" r:id="rId40"/>
    <p:sldId id="764" r:id="rId41"/>
    <p:sldId id="763" r:id="rId42"/>
    <p:sldId id="833" r:id="rId43"/>
    <p:sldId id="806" r:id="rId44"/>
    <p:sldId id="807" r:id="rId45"/>
    <p:sldId id="808" r:id="rId46"/>
    <p:sldId id="825" r:id="rId47"/>
    <p:sldId id="801" r:id="rId48"/>
    <p:sldId id="810" r:id="rId49"/>
  </p:sldIdLst>
  <p:sldSz cx="9144000" cy="6858000" type="screen4x3"/>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伊藤 宏幸" initials="" lastIdx="3" clrIdx="0"/>
  <p:cmAuthor id="1" name="楽天株式会社" initials="楽天株式会社" lastIdx="19" clrIdx="1"/>
  <p:cmAuthor id="2" name="Hiroyuki Ito (The Hiro)" initials="TheHiro" lastIdx="14"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F0D296"/>
    <a:srgbClr val="FF9966"/>
    <a:srgbClr val="FF6600"/>
    <a:srgbClr val="BF0000"/>
    <a:srgbClr val="4D4D4D"/>
    <a:srgbClr val="969696"/>
    <a:srgbClr val="00506E"/>
    <a:srgbClr val="FF0066"/>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スタイル/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524" autoAdjust="0"/>
    <p:restoredTop sz="99204" autoAdjust="0"/>
  </p:normalViewPr>
  <p:slideViewPr>
    <p:cSldViewPr showGuides="1">
      <p:cViewPr varScale="1">
        <p:scale>
          <a:sx n="102" d="100"/>
          <a:sy n="102" d="100"/>
        </p:scale>
        <p:origin x="-1168" y="-104"/>
      </p:cViewPr>
      <p:guideLst>
        <p:guide orient="horz" pos="3861"/>
        <p:guide orient="horz" pos="2047"/>
        <p:guide orient="horz" pos="164"/>
        <p:guide orient="horz" pos="1706"/>
        <p:guide orient="horz" pos="504"/>
        <p:guide orient="horz" pos="3385"/>
        <p:guide orient="horz" pos="391"/>
        <p:guide pos="226"/>
        <p:guide pos="5534"/>
      </p:guideLst>
    </p:cSldViewPr>
  </p:slideViewPr>
  <p:outlineViewPr>
    <p:cViewPr>
      <p:scale>
        <a:sx n="33" d="100"/>
        <a:sy n="33" d="100"/>
      </p:scale>
      <p:origin x="0" y="0"/>
    </p:cViewPr>
  </p:outlin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50" Type="http://schemas.openxmlformats.org/officeDocument/2006/relationships/notesMaster" Target="notesMasters/notesMaster1.xml"/><Relationship Id="rId51" Type="http://schemas.openxmlformats.org/officeDocument/2006/relationships/printerSettings" Target="printerSettings/printerSettings1.bin"/><Relationship Id="rId52" Type="http://schemas.openxmlformats.org/officeDocument/2006/relationships/commentAuthors" Target="commentAuthors.xml"/><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media/image1.gif>
</file>

<file path=ppt/media/image10.jp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eg>
</file>

<file path=ppt/media/image20.png>
</file>

<file path=ppt/media/image21.jpeg>
</file>

<file path=ppt/media/image22.jpeg>
</file>

<file path=ppt/media/image23.png>
</file>

<file path=ppt/media/image24.png>
</file>

<file path=ppt/media/image25.jpg>
</file>

<file path=ppt/media/image26.jpg>
</file>

<file path=ppt/media/image4.jpeg>
</file>

<file path=ppt/media/image5.png>
</file>

<file path=ppt/media/image6.gif>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787" cy="496967"/>
          </a:xfrm>
          <a:prstGeom prst="rect">
            <a:avLst/>
          </a:prstGeom>
        </p:spPr>
        <p:txBody>
          <a:bodyPr vert="horz" lIns="91440" tIns="45720" rIns="91440" bIns="45720" rtlCol="0"/>
          <a:lstStyle>
            <a:lvl1pPr algn="l">
              <a:defRPr sz="1200"/>
            </a:lvl1pPr>
          </a:lstStyle>
          <a:p>
            <a:endParaRPr kumimoji="1" lang="ja-JP" altLang="en-US" dirty="0"/>
          </a:p>
        </p:txBody>
      </p:sp>
      <p:sp>
        <p:nvSpPr>
          <p:cNvPr id="3" name="日付プレースホルダー 2"/>
          <p:cNvSpPr>
            <a:spLocks noGrp="1"/>
          </p:cNvSpPr>
          <p:nvPr>
            <p:ph type="dt" idx="1"/>
          </p:nvPr>
        </p:nvSpPr>
        <p:spPr>
          <a:xfrm>
            <a:off x="3855838" y="0"/>
            <a:ext cx="2949787" cy="496967"/>
          </a:xfrm>
          <a:prstGeom prst="rect">
            <a:avLst/>
          </a:prstGeom>
        </p:spPr>
        <p:txBody>
          <a:bodyPr vert="horz" lIns="91440" tIns="45720" rIns="91440" bIns="45720" rtlCol="0"/>
          <a:lstStyle>
            <a:lvl1pPr algn="r">
              <a:defRPr sz="1200"/>
            </a:lvl1pPr>
          </a:lstStyle>
          <a:p>
            <a:fld id="{94AE22AB-730F-4C4B-A6E7-89E97B93078F}" type="datetimeFigureOut">
              <a:rPr kumimoji="1" lang="ja-JP" altLang="en-US" smtClean="0"/>
              <a:t>2014/08/03</a:t>
            </a:fld>
            <a:endParaRPr kumimoji="1" lang="ja-JP" altLang="en-US" dirty="0"/>
          </a:p>
        </p:txBody>
      </p:sp>
      <p:sp>
        <p:nvSpPr>
          <p:cNvPr id="4" name="スライド イメージ プレースホルダー 3"/>
          <p:cNvSpPr>
            <a:spLocks noGrp="1" noRot="1" noChangeAspect="1"/>
          </p:cNvSpPr>
          <p:nvPr>
            <p:ph type="sldImg" idx="2"/>
          </p:nvPr>
        </p:nvSpPr>
        <p:spPr>
          <a:xfrm>
            <a:off x="920750" y="746125"/>
            <a:ext cx="4965700" cy="3725863"/>
          </a:xfrm>
          <a:prstGeom prst="rect">
            <a:avLst/>
          </a:prstGeom>
          <a:noFill/>
          <a:ln w="12700">
            <a:solidFill>
              <a:prstClr val="black"/>
            </a:solidFill>
          </a:ln>
        </p:spPr>
        <p:txBody>
          <a:bodyPr vert="horz" lIns="91440" tIns="45720" rIns="91440" bIns="45720" rtlCol="0" anchor="ctr"/>
          <a:lstStyle/>
          <a:p>
            <a:endParaRPr lang="ja-JP" altLang="en-US" dirty="0"/>
          </a:p>
        </p:txBody>
      </p:sp>
      <p:sp>
        <p:nvSpPr>
          <p:cNvPr id="5" name="ノート プレースホルダー 4"/>
          <p:cNvSpPr>
            <a:spLocks noGrp="1"/>
          </p:cNvSpPr>
          <p:nvPr>
            <p:ph type="body" sz="quarter" idx="3"/>
          </p:nvPr>
        </p:nvSpPr>
        <p:spPr>
          <a:xfrm>
            <a:off x="680720" y="4721186"/>
            <a:ext cx="5445760" cy="4472702"/>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440646"/>
            <a:ext cx="2949787" cy="496967"/>
          </a:xfrm>
          <a:prstGeom prst="rect">
            <a:avLst/>
          </a:prstGeom>
        </p:spPr>
        <p:txBody>
          <a:bodyPr vert="horz" lIns="91440" tIns="45720" rIns="91440" bIns="45720" rtlCol="0" anchor="b"/>
          <a:lstStyle>
            <a:lvl1pPr algn="l">
              <a:defRPr sz="1200"/>
            </a:lvl1pPr>
          </a:lstStyle>
          <a:p>
            <a:endParaRPr kumimoji="1" lang="ja-JP" altLang="en-US" dirty="0"/>
          </a:p>
        </p:txBody>
      </p:sp>
      <p:sp>
        <p:nvSpPr>
          <p:cNvPr id="7" name="スライド番号プレースホルダー 6"/>
          <p:cNvSpPr>
            <a:spLocks noGrp="1"/>
          </p:cNvSpPr>
          <p:nvPr>
            <p:ph type="sldNum" sz="quarter" idx="5"/>
          </p:nvPr>
        </p:nvSpPr>
        <p:spPr>
          <a:xfrm>
            <a:off x="3855838" y="9440646"/>
            <a:ext cx="2949787" cy="496967"/>
          </a:xfrm>
          <a:prstGeom prst="rect">
            <a:avLst/>
          </a:prstGeom>
        </p:spPr>
        <p:txBody>
          <a:bodyPr vert="horz" lIns="91440" tIns="45720" rIns="91440" bIns="45720" rtlCol="0" anchor="b"/>
          <a:lstStyle>
            <a:lvl1pPr algn="r">
              <a:defRPr sz="1200"/>
            </a:lvl1pPr>
          </a:lstStyle>
          <a:p>
            <a:fld id="{0D38E3F1-FAA5-4043-BB02-BBDB9D30AFA5}" type="slidenum">
              <a:rPr kumimoji="1" lang="ja-JP" altLang="en-US" smtClean="0"/>
              <a:t>‹#›</a:t>
            </a:fld>
            <a:endParaRPr kumimoji="1" lang="ja-JP" altLang="en-US" dirty="0"/>
          </a:p>
        </p:txBody>
      </p:sp>
    </p:spTree>
    <p:extLst>
      <p:ext uri="{BB962C8B-B14F-4D97-AF65-F5344CB8AC3E}">
        <p14:creationId xmlns:p14="http://schemas.microsoft.com/office/powerpoint/2010/main" val="24411461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Hello</a:t>
            </a:r>
            <a:r>
              <a:rPr kumimoji="1" lang="en-US" altLang="ja-JP" baseline="0" dirty="0" smtClean="0"/>
              <a:t> everyone.</a:t>
            </a:r>
            <a:endParaRPr kumimoji="1" lang="en-US" altLang="ja-JP" dirty="0" smtClean="0"/>
          </a:p>
          <a:p>
            <a:r>
              <a:rPr kumimoji="1" lang="en-US" altLang="ja-JP" dirty="0" smtClean="0"/>
              <a:t>In this session,</a:t>
            </a:r>
            <a:r>
              <a:rPr kumimoji="1" lang="en-US" altLang="ja-JP" baseline="0" dirty="0" smtClean="0"/>
              <a:t> I’d like to talk about “Technology-Driven Development”.</a:t>
            </a: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1</a:t>
            </a:fld>
            <a:endParaRPr kumimoji="1" lang="ja-JP" altLang="en-US" dirty="0"/>
          </a:p>
        </p:txBody>
      </p:sp>
    </p:spTree>
    <p:extLst>
      <p:ext uri="{BB962C8B-B14F-4D97-AF65-F5344CB8AC3E}">
        <p14:creationId xmlns:p14="http://schemas.microsoft.com/office/powerpoint/2010/main" val="823126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My name</a:t>
            </a:r>
            <a:r>
              <a:rPr kumimoji="1" lang="en-US" altLang="ja-JP" baseline="0" dirty="0" smtClean="0"/>
              <a:t> is Hiroyuki Ito.</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baseline="0" dirty="0" smtClean="0"/>
              <a:t>Please call me “The Hiro”.</a:t>
            </a:r>
            <a:endParaRPr kumimoji="1" lang="en-US" altLang="ja-JP" dirty="0" smtClean="0"/>
          </a:p>
          <a:p>
            <a:r>
              <a:rPr kumimoji="1" lang="en-US" altLang="ja-JP" dirty="0" smtClean="0"/>
              <a:t>I’m</a:t>
            </a:r>
            <a:r>
              <a:rPr kumimoji="1" lang="en-US" altLang="ja-JP" baseline="0" dirty="0" smtClean="0"/>
              <a:t> from Japan.</a:t>
            </a:r>
          </a:p>
          <a:p>
            <a:r>
              <a:rPr kumimoji="1" lang="en-US" altLang="ja-JP" baseline="0" dirty="0" smtClean="0"/>
              <a:t>I belong to “Test-Driven Development Group” in Rakuten.</a:t>
            </a:r>
          </a:p>
          <a:p>
            <a:r>
              <a:rPr kumimoji="1" lang="en-US" altLang="ja-JP" baseline="0" dirty="0" smtClean="0"/>
              <a:t>I have 2 certifications of Scrum.</a:t>
            </a:r>
          </a:p>
          <a:p>
            <a:r>
              <a:rPr kumimoji="1" lang="en-US" altLang="ja-JP" baseline="0" dirty="0" smtClean="0"/>
              <a:t>Now I’m working as an Agile Coach.</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13</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My name</a:t>
            </a:r>
            <a:r>
              <a:rPr kumimoji="1" lang="en-US" altLang="ja-JP" baseline="0" dirty="0" smtClean="0"/>
              <a:t> is Hiroyuki Ito.</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baseline="0" dirty="0" smtClean="0"/>
              <a:t>Please call me “The Hiro”.</a:t>
            </a:r>
            <a:endParaRPr kumimoji="1" lang="en-US" altLang="ja-JP" dirty="0" smtClean="0"/>
          </a:p>
          <a:p>
            <a:r>
              <a:rPr kumimoji="1" lang="en-US" altLang="ja-JP" dirty="0" smtClean="0"/>
              <a:t>I’m</a:t>
            </a:r>
            <a:r>
              <a:rPr kumimoji="1" lang="en-US" altLang="ja-JP" baseline="0" dirty="0" smtClean="0"/>
              <a:t> from Japan.</a:t>
            </a:r>
          </a:p>
          <a:p>
            <a:r>
              <a:rPr kumimoji="1" lang="en-US" altLang="ja-JP" baseline="0" dirty="0" smtClean="0"/>
              <a:t>I belong to “Test-Driven Development Group” in Rakuten.</a:t>
            </a:r>
          </a:p>
          <a:p>
            <a:r>
              <a:rPr kumimoji="1" lang="en-US" altLang="ja-JP" baseline="0" dirty="0" smtClean="0"/>
              <a:t>I have 2 certifications of Scrum.</a:t>
            </a:r>
          </a:p>
          <a:p>
            <a:r>
              <a:rPr kumimoji="1" lang="en-US" altLang="ja-JP" baseline="0" dirty="0" smtClean="0"/>
              <a:t>Now I’m working as an Agile Coach.</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14</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My name</a:t>
            </a:r>
            <a:r>
              <a:rPr kumimoji="1" lang="en-US" altLang="ja-JP" baseline="0" dirty="0" smtClean="0"/>
              <a:t> is Hiroyuki Ito.</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baseline="0" dirty="0" smtClean="0"/>
              <a:t>Please call me “The Hiro”.</a:t>
            </a:r>
            <a:endParaRPr kumimoji="1" lang="en-US" altLang="ja-JP" dirty="0" smtClean="0"/>
          </a:p>
          <a:p>
            <a:r>
              <a:rPr kumimoji="1" lang="en-US" altLang="ja-JP" dirty="0" smtClean="0"/>
              <a:t>I’m</a:t>
            </a:r>
            <a:r>
              <a:rPr kumimoji="1" lang="en-US" altLang="ja-JP" baseline="0" dirty="0" smtClean="0"/>
              <a:t> from Japan.</a:t>
            </a:r>
          </a:p>
          <a:p>
            <a:r>
              <a:rPr kumimoji="1" lang="en-US" altLang="ja-JP" baseline="0" dirty="0" smtClean="0"/>
              <a:t>I belong to “Test-Driven Development Group” in Rakuten.</a:t>
            </a:r>
          </a:p>
          <a:p>
            <a:r>
              <a:rPr kumimoji="1" lang="en-US" altLang="ja-JP" baseline="0" dirty="0" smtClean="0"/>
              <a:t>I have 2 certifications of Scrum.</a:t>
            </a:r>
          </a:p>
          <a:p>
            <a:r>
              <a:rPr kumimoji="1" lang="en-US" altLang="ja-JP" baseline="0" dirty="0" smtClean="0"/>
              <a:t>Now I’m working as an Agile Coach.</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15</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My name</a:t>
            </a:r>
            <a:r>
              <a:rPr kumimoji="1" lang="en-US" altLang="ja-JP" baseline="0" dirty="0" smtClean="0"/>
              <a:t> is Hiroyuki Ito.</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baseline="0" dirty="0" smtClean="0"/>
              <a:t>Please call me “The Hiro”.</a:t>
            </a:r>
            <a:endParaRPr kumimoji="1" lang="en-US" altLang="ja-JP" dirty="0" smtClean="0"/>
          </a:p>
          <a:p>
            <a:r>
              <a:rPr kumimoji="1" lang="en-US" altLang="ja-JP" dirty="0" smtClean="0"/>
              <a:t>I’m</a:t>
            </a:r>
            <a:r>
              <a:rPr kumimoji="1" lang="en-US" altLang="ja-JP" baseline="0" dirty="0" smtClean="0"/>
              <a:t> from Japan.</a:t>
            </a:r>
          </a:p>
          <a:p>
            <a:r>
              <a:rPr kumimoji="1" lang="en-US" altLang="ja-JP" baseline="0" dirty="0" smtClean="0"/>
              <a:t>I belong to “Test-Driven Development Group” in Rakuten.</a:t>
            </a:r>
          </a:p>
          <a:p>
            <a:r>
              <a:rPr kumimoji="1" lang="en-US" altLang="ja-JP" baseline="0" dirty="0" smtClean="0"/>
              <a:t>I have 2 certifications of Scrum.</a:t>
            </a:r>
          </a:p>
          <a:p>
            <a:r>
              <a:rPr kumimoji="1" lang="en-US" altLang="ja-JP" baseline="0" dirty="0" smtClean="0"/>
              <a:t>Now I’m working as an Agile Coach.</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16</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My name</a:t>
            </a:r>
            <a:r>
              <a:rPr kumimoji="1" lang="en-US" altLang="ja-JP" baseline="0" dirty="0" smtClean="0"/>
              <a:t> is Hiroyuki Ito.</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baseline="0" dirty="0" smtClean="0"/>
              <a:t>Please call me “The Hiro”.</a:t>
            </a:r>
            <a:endParaRPr kumimoji="1" lang="en-US" altLang="ja-JP" dirty="0" smtClean="0"/>
          </a:p>
          <a:p>
            <a:r>
              <a:rPr kumimoji="1" lang="en-US" altLang="ja-JP" dirty="0" smtClean="0"/>
              <a:t>I’m</a:t>
            </a:r>
            <a:r>
              <a:rPr kumimoji="1" lang="en-US" altLang="ja-JP" baseline="0" dirty="0" smtClean="0"/>
              <a:t> from Japan.</a:t>
            </a:r>
          </a:p>
          <a:p>
            <a:r>
              <a:rPr kumimoji="1" lang="en-US" altLang="ja-JP" baseline="0" dirty="0" smtClean="0"/>
              <a:t>I belong to “Test-Driven Development Group” in Rakuten.</a:t>
            </a:r>
          </a:p>
          <a:p>
            <a:r>
              <a:rPr kumimoji="1" lang="en-US" altLang="ja-JP" baseline="0" dirty="0" smtClean="0"/>
              <a:t>I have 2 certifications of Scrum.</a:t>
            </a:r>
          </a:p>
          <a:p>
            <a:r>
              <a:rPr kumimoji="1" lang="en-US" altLang="ja-JP" baseline="0" dirty="0" smtClean="0"/>
              <a:t>Now I’m working as an Agile Coach.</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17</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About Rakuten.</a:t>
            </a:r>
          </a:p>
          <a:p>
            <a:r>
              <a:rPr kumimoji="1" lang="en-US" altLang="ja-JP" baseline="0" dirty="0" smtClean="0"/>
              <a:t>Rakuten is an e-commerce company from Japan.</a:t>
            </a:r>
          </a:p>
          <a:p>
            <a:r>
              <a:rPr kumimoji="1" lang="en-US" altLang="ja-JP" baseline="0" dirty="0" smtClean="0"/>
              <a:t>We provide so many services like this.</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18</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Therefore,</a:t>
            </a:r>
            <a:r>
              <a:rPr kumimoji="1" lang="en-US" altLang="ja-JP" baseline="0" dirty="0" smtClean="0"/>
              <a:t> I was highly-motivated!</a:t>
            </a: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19</a:t>
            </a:fld>
            <a:endParaRPr kumimoji="1" lang="ja-JP" altLang="en-US" dirty="0"/>
          </a:p>
        </p:txBody>
      </p:sp>
    </p:spTree>
    <p:extLst>
      <p:ext uri="{BB962C8B-B14F-4D97-AF65-F5344CB8AC3E}">
        <p14:creationId xmlns:p14="http://schemas.microsoft.com/office/powerpoint/2010/main" val="23435138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Therefore,</a:t>
            </a:r>
            <a:r>
              <a:rPr kumimoji="1" lang="en-US" altLang="ja-JP" baseline="0" dirty="0" smtClean="0"/>
              <a:t> I was highly-motivated!</a:t>
            </a: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20</a:t>
            </a:fld>
            <a:endParaRPr kumimoji="1" lang="ja-JP" altLang="en-US" dirty="0"/>
          </a:p>
        </p:txBody>
      </p:sp>
    </p:spTree>
    <p:extLst>
      <p:ext uri="{BB962C8B-B14F-4D97-AF65-F5344CB8AC3E}">
        <p14:creationId xmlns:p14="http://schemas.microsoft.com/office/powerpoint/2010/main" val="23435138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Therefore,</a:t>
            </a:r>
            <a:r>
              <a:rPr kumimoji="1" lang="en-US" altLang="ja-JP" baseline="0" dirty="0" smtClean="0"/>
              <a:t> I was highly-motivated!</a:t>
            </a: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21</a:t>
            </a:fld>
            <a:endParaRPr kumimoji="1" lang="ja-JP" altLang="en-US" dirty="0"/>
          </a:p>
        </p:txBody>
      </p:sp>
    </p:spTree>
    <p:extLst>
      <p:ext uri="{BB962C8B-B14F-4D97-AF65-F5344CB8AC3E}">
        <p14:creationId xmlns:p14="http://schemas.microsoft.com/office/powerpoint/2010/main" val="23435138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My name</a:t>
            </a:r>
            <a:r>
              <a:rPr kumimoji="1" lang="en-US" altLang="ja-JP" baseline="0" dirty="0" smtClean="0"/>
              <a:t> is Hiroyuki Ito.</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baseline="0" dirty="0" smtClean="0"/>
              <a:t>Please call me “The Hiro”.</a:t>
            </a:r>
            <a:endParaRPr kumimoji="1" lang="en-US" altLang="ja-JP" dirty="0" smtClean="0"/>
          </a:p>
          <a:p>
            <a:r>
              <a:rPr kumimoji="1" lang="en-US" altLang="ja-JP" dirty="0" smtClean="0"/>
              <a:t>I’m</a:t>
            </a:r>
            <a:r>
              <a:rPr kumimoji="1" lang="en-US" altLang="ja-JP" baseline="0" dirty="0" smtClean="0"/>
              <a:t> from Japan.</a:t>
            </a:r>
          </a:p>
          <a:p>
            <a:r>
              <a:rPr kumimoji="1" lang="en-US" altLang="ja-JP" baseline="0" dirty="0" smtClean="0"/>
              <a:t>I belong to “Test-Driven Development Group” in Rakuten.</a:t>
            </a:r>
          </a:p>
          <a:p>
            <a:r>
              <a:rPr kumimoji="1" lang="en-US" altLang="ja-JP" baseline="0" dirty="0" smtClean="0"/>
              <a:t>I have 2 certifications of Scrum.</a:t>
            </a:r>
          </a:p>
          <a:p>
            <a:r>
              <a:rPr kumimoji="1" lang="en-US" altLang="ja-JP" baseline="0" dirty="0" smtClean="0"/>
              <a:t>Now I’m working as an Agile Coach.</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22</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My name</a:t>
            </a:r>
            <a:r>
              <a:rPr kumimoji="1" lang="en-US" altLang="ja-JP" baseline="0" dirty="0" smtClean="0"/>
              <a:t> is Hiroyuki Ito.</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baseline="0" dirty="0" smtClean="0"/>
              <a:t>Please call me “The Hiro”.</a:t>
            </a:r>
            <a:endParaRPr kumimoji="1" lang="en-US" altLang="ja-JP" dirty="0" smtClean="0"/>
          </a:p>
          <a:p>
            <a:r>
              <a:rPr kumimoji="1" lang="en-US" altLang="ja-JP" dirty="0" smtClean="0"/>
              <a:t>I’m</a:t>
            </a:r>
            <a:r>
              <a:rPr kumimoji="1" lang="en-US" altLang="ja-JP" baseline="0" dirty="0" smtClean="0"/>
              <a:t> from Japan.</a:t>
            </a:r>
          </a:p>
          <a:p>
            <a:r>
              <a:rPr kumimoji="1" lang="en-US" altLang="ja-JP" baseline="0" dirty="0" smtClean="0"/>
              <a:t>I belong to “Test-Driven Development Group” in Rakuten.</a:t>
            </a:r>
          </a:p>
          <a:p>
            <a:r>
              <a:rPr kumimoji="1" lang="en-US" altLang="ja-JP" baseline="0" dirty="0" smtClean="0"/>
              <a:t>I have 2 certifications of Scrum.</a:t>
            </a:r>
          </a:p>
          <a:p>
            <a:r>
              <a:rPr kumimoji="1" lang="en-US" altLang="ja-JP" baseline="0" dirty="0" smtClean="0"/>
              <a:t>Now I’m working as an Agile Coach.</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Here is this session’s agenda.</a:t>
            </a:r>
          </a:p>
          <a:p>
            <a:r>
              <a:rPr kumimoji="1" lang="en-US" altLang="ja-JP" baseline="0" dirty="0" smtClean="0"/>
              <a:t>At first, I will talk about the conditions and the challenges of my project.</a:t>
            </a:r>
          </a:p>
          <a:p>
            <a:r>
              <a:rPr kumimoji="1" lang="en-US" altLang="ja-JP" baseline="0" dirty="0" smtClean="0"/>
              <a:t>Next, I will explain the concrete approaches, CI/CD, TDD, and BDD.</a:t>
            </a:r>
          </a:p>
          <a:p>
            <a:r>
              <a:rPr kumimoji="1" lang="en-US" altLang="ja-JP" baseline="0" dirty="0" smtClean="0"/>
              <a:t>After that, I will talk about the results, problems, possibilities, and the future of Technology-Driven Development.</a:t>
            </a:r>
          </a:p>
          <a:p>
            <a:r>
              <a:rPr kumimoji="1" lang="en-US" altLang="ja-JP" baseline="0" dirty="0" smtClean="0"/>
              <a:t>At last I will conclude this report.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23</a:t>
            </a:fld>
            <a:endParaRPr kumimoji="1" lang="ja-JP" altLang="en-US" dirty="0"/>
          </a:p>
        </p:txBody>
      </p:sp>
    </p:spTree>
    <p:extLst>
      <p:ext uri="{BB962C8B-B14F-4D97-AF65-F5344CB8AC3E}">
        <p14:creationId xmlns:p14="http://schemas.microsoft.com/office/powerpoint/2010/main" val="42224558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Again, this session’s theme is “Technology-Driven Development”.</a:t>
            </a:r>
          </a:p>
          <a:p>
            <a:r>
              <a:rPr kumimoji="1" lang="en-US" altLang="ja-JP" dirty="0" smtClean="0"/>
              <a:t>Of</a:t>
            </a:r>
            <a:r>
              <a:rPr kumimoji="1" lang="en-US" altLang="ja-JP" baseline="0" dirty="0" smtClean="0"/>
              <a:t> course, this name is derived from “Test-Driven Development”.</a:t>
            </a:r>
          </a:p>
          <a:p>
            <a:endParaRPr kumimoji="1" lang="en-US" altLang="ja-JP"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Anyway,</a:t>
            </a:r>
            <a:r>
              <a:rPr kumimoji="1" lang="en-US" altLang="ja-JP" baseline="0" dirty="0" smtClean="0"/>
              <a:t> w</a:t>
            </a:r>
            <a:r>
              <a:rPr kumimoji="1" lang="en-US" altLang="ja-JP" dirty="0" smtClean="0"/>
              <a:t>hat is “Technology-Driven Development”?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24</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Again, this session’s theme is “Technology-Driven Development”.</a:t>
            </a:r>
          </a:p>
          <a:p>
            <a:r>
              <a:rPr kumimoji="1" lang="en-US" altLang="ja-JP" dirty="0" smtClean="0"/>
              <a:t>Of</a:t>
            </a:r>
            <a:r>
              <a:rPr kumimoji="1" lang="en-US" altLang="ja-JP" baseline="0" dirty="0" smtClean="0"/>
              <a:t> course, this name is derived from “Test-Driven Development”.</a:t>
            </a:r>
          </a:p>
          <a:p>
            <a:endParaRPr kumimoji="1" lang="en-US" altLang="ja-JP"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Anyway,</a:t>
            </a:r>
            <a:r>
              <a:rPr kumimoji="1" lang="en-US" altLang="ja-JP" baseline="0" dirty="0" smtClean="0"/>
              <a:t> w</a:t>
            </a:r>
            <a:r>
              <a:rPr kumimoji="1" lang="en-US" altLang="ja-JP" dirty="0" smtClean="0"/>
              <a:t>hat is “Technology-Driven Development”?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25</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Again, this session’s theme is “Technology-Driven Development”.</a:t>
            </a:r>
          </a:p>
          <a:p>
            <a:r>
              <a:rPr kumimoji="1" lang="en-US" altLang="ja-JP" dirty="0" smtClean="0"/>
              <a:t>Of</a:t>
            </a:r>
            <a:r>
              <a:rPr kumimoji="1" lang="en-US" altLang="ja-JP" baseline="0" dirty="0" smtClean="0"/>
              <a:t> course, this name is derived from “Test-Driven Development”.</a:t>
            </a:r>
          </a:p>
          <a:p>
            <a:endParaRPr kumimoji="1" lang="en-US" altLang="ja-JP"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Anyway,</a:t>
            </a:r>
            <a:r>
              <a:rPr kumimoji="1" lang="en-US" altLang="ja-JP" baseline="0" dirty="0" smtClean="0"/>
              <a:t> w</a:t>
            </a:r>
            <a:r>
              <a:rPr kumimoji="1" lang="en-US" altLang="ja-JP" dirty="0" smtClean="0"/>
              <a:t>hat is “Technology-Driven Development”?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26</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gn="l">
              <a:buFont typeface="Arial" panose="020B0604020202020204" pitchFamily="34" charset="0"/>
              <a:buNone/>
            </a:pP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27</a:t>
            </a:fld>
            <a:endParaRPr kumimoji="1" lang="ja-JP" altLang="en-US" dirty="0"/>
          </a:p>
        </p:txBody>
      </p:sp>
    </p:spTree>
    <p:extLst>
      <p:ext uri="{BB962C8B-B14F-4D97-AF65-F5344CB8AC3E}">
        <p14:creationId xmlns:p14="http://schemas.microsoft.com/office/powerpoint/2010/main" val="30975687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gn="l">
              <a:buFont typeface="Arial" panose="020B0604020202020204" pitchFamily="34" charset="0"/>
              <a:buNone/>
            </a:pP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28</a:t>
            </a:fld>
            <a:endParaRPr kumimoji="1" lang="ja-JP" altLang="en-US" dirty="0"/>
          </a:p>
        </p:txBody>
      </p:sp>
    </p:spTree>
    <p:extLst>
      <p:ext uri="{BB962C8B-B14F-4D97-AF65-F5344CB8AC3E}">
        <p14:creationId xmlns:p14="http://schemas.microsoft.com/office/powerpoint/2010/main" val="30975687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Again, this session’s theme is “Technology-Driven Development”.</a:t>
            </a:r>
          </a:p>
          <a:p>
            <a:r>
              <a:rPr kumimoji="1" lang="en-US" altLang="ja-JP" dirty="0" smtClean="0"/>
              <a:t>Of</a:t>
            </a:r>
            <a:r>
              <a:rPr kumimoji="1" lang="en-US" altLang="ja-JP" baseline="0" dirty="0" smtClean="0"/>
              <a:t> course, this name is derived from “Test-Driven Development”.</a:t>
            </a:r>
          </a:p>
          <a:p>
            <a:endParaRPr kumimoji="1" lang="en-US" altLang="ja-JP"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Anyway,</a:t>
            </a:r>
            <a:r>
              <a:rPr kumimoji="1" lang="en-US" altLang="ja-JP" baseline="0" dirty="0" smtClean="0"/>
              <a:t> w</a:t>
            </a:r>
            <a:r>
              <a:rPr kumimoji="1" lang="en-US" altLang="ja-JP" dirty="0" smtClean="0"/>
              <a:t>hat is “Technology-Driven Development”?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29</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30</a:t>
            </a:fld>
            <a:endParaRPr kumimoji="1" lang="ja-JP" altLang="en-US" dirty="0"/>
          </a:p>
        </p:txBody>
      </p:sp>
    </p:spTree>
    <p:extLst>
      <p:ext uri="{BB962C8B-B14F-4D97-AF65-F5344CB8AC3E}">
        <p14:creationId xmlns:p14="http://schemas.microsoft.com/office/powerpoint/2010/main" val="12223910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gn="l">
              <a:buFont typeface="Arial" panose="020B0604020202020204" pitchFamily="34" charset="0"/>
              <a:buNone/>
            </a:pP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31</a:t>
            </a:fld>
            <a:endParaRPr kumimoji="1" lang="ja-JP" altLang="en-US" dirty="0"/>
          </a:p>
        </p:txBody>
      </p:sp>
    </p:spTree>
    <p:extLst>
      <p:ext uri="{BB962C8B-B14F-4D97-AF65-F5344CB8AC3E}">
        <p14:creationId xmlns:p14="http://schemas.microsoft.com/office/powerpoint/2010/main" val="30975687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Again, this session’s theme is “Technology-Driven Development”.</a:t>
            </a:r>
          </a:p>
          <a:p>
            <a:r>
              <a:rPr kumimoji="1" lang="en-US" altLang="ja-JP" dirty="0" smtClean="0"/>
              <a:t>Of</a:t>
            </a:r>
            <a:r>
              <a:rPr kumimoji="1" lang="en-US" altLang="ja-JP" baseline="0" dirty="0" smtClean="0"/>
              <a:t> course, this name is derived from “Test-Driven Development”.</a:t>
            </a:r>
          </a:p>
          <a:p>
            <a:endParaRPr kumimoji="1" lang="en-US" altLang="ja-JP"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Anyway,</a:t>
            </a:r>
            <a:r>
              <a:rPr kumimoji="1" lang="en-US" altLang="ja-JP" baseline="0" dirty="0" smtClean="0"/>
              <a:t> w</a:t>
            </a:r>
            <a:r>
              <a:rPr kumimoji="1" lang="en-US" altLang="ja-JP" dirty="0" smtClean="0"/>
              <a:t>hat is “Technology-Driven Development”?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32</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Again, this session’s theme is “Technology-Driven Development”.</a:t>
            </a:r>
          </a:p>
          <a:p>
            <a:r>
              <a:rPr kumimoji="1" lang="en-US" altLang="ja-JP" dirty="0" smtClean="0"/>
              <a:t>Of</a:t>
            </a:r>
            <a:r>
              <a:rPr kumimoji="1" lang="en-US" altLang="ja-JP" baseline="0" dirty="0" smtClean="0"/>
              <a:t> course, this name is derived from “Test-Driven Development”.</a:t>
            </a:r>
          </a:p>
          <a:p>
            <a:endParaRPr kumimoji="1" lang="en-US" altLang="ja-JP"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Anyway,</a:t>
            </a:r>
            <a:r>
              <a:rPr kumimoji="1" lang="en-US" altLang="ja-JP" baseline="0" dirty="0" smtClean="0"/>
              <a:t> w</a:t>
            </a:r>
            <a:r>
              <a:rPr kumimoji="1" lang="en-US" altLang="ja-JP" dirty="0" smtClean="0"/>
              <a:t>hat is “Technology-Driven Development”?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Here</a:t>
            </a:r>
            <a:r>
              <a:rPr kumimoji="1" lang="en-US" altLang="ja-JP" baseline="0" dirty="0" smtClean="0"/>
              <a:t> is the example of BDD test scenarios.</a:t>
            </a: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33</a:t>
            </a:fld>
            <a:endParaRPr kumimoji="1" lang="ja-JP" altLang="en-US" dirty="0"/>
          </a:p>
        </p:txBody>
      </p:sp>
    </p:spTree>
    <p:extLst>
      <p:ext uri="{BB962C8B-B14F-4D97-AF65-F5344CB8AC3E}">
        <p14:creationId xmlns:p14="http://schemas.microsoft.com/office/powerpoint/2010/main" val="6381839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gn="l">
              <a:buFont typeface="Arial" panose="020B0604020202020204" pitchFamily="34" charset="0"/>
              <a:buNone/>
            </a:pP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34</a:t>
            </a:fld>
            <a:endParaRPr kumimoji="1" lang="ja-JP" altLang="en-US" dirty="0"/>
          </a:p>
        </p:txBody>
      </p:sp>
    </p:spTree>
    <p:extLst>
      <p:ext uri="{BB962C8B-B14F-4D97-AF65-F5344CB8AC3E}">
        <p14:creationId xmlns:p14="http://schemas.microsoft.com/office/powerpoint/2010/main" val="30975687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gn="l">
              <a:buFont typeface="Arial" panose="020B0604020202020204" pitchFamily="34" charset="0"/>
              <a:buNone/>
            </a:pP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35</a:t>
            </a:fld>
            <a:endParaRPr kumimoji="1" lang="ja-JP" altLang="en-US" dirty="0"/>
          </a:p>
        </p:txBody>
      </p:sp>
    </p:spTree>
    <p:extLst>
      <p:ext uri="{BB962C8B-B14F-4D97-AF65-F5344CB8AC3E}">
        <p14:creationId xmlns:p14="http://schemas.microsoft.com/office/powerpoint/2010/main" val="30975687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gn="l">
              <a:buFont typeface="Arial" panose="020B0604020202020204" pitchFamily="34" charset="0"/>
              <a:buNone/>
            </a:pP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36</a:t>
            </a:fld>
            <a:endParaRPr kumimoji="1" lang="ja-JP" altLang="en-US" dirty="0"/>
          </a:p>
        </p:txBody>
      </p:sp>
    </p:spTree>
    <p:extLst>
      <p:ext uri="{BB962C8B-B14F-4D97-AF65-F5344CB8AC3E}">
        <p14:creationId xmlns:p14="http://schemas.microsoft.com/office/powerpoint/2010/main" val="30975687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gn="l">
              <a:buFont typeface="Arial" panose="020B0604020202020204" pitchFamily="34" charset="0"/>
              <a:buNone/>
            </a:pP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37</a:t>
            </a:fld>
            <a:endParaRPr kumimoji="1" lang="ja-JP" altLang="en-US" dirty="0"/>
          </a:p>
        </p:txBody>
      </p:sp>
    </p:spTree>
    <p:extLst>
      <p:ext uri="{BB962C8B-B14F-4D97-AF65-F5344CB8AC3E}">
        <p14:creationId xmlns:p14="http://schemas.microsoft.com/office/powerpoint/2010/main" val="30975687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gn="l">
              <a:buFont typeface="Arial" panose="020B0604020202020204" pitchFamily="34" charset="0"/>
              <a:buNone/>
            </a:pP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38</a:t>
            </a:fld>
            <a:endParaRPr kumimoji="1" lang="ja-JP" altLang="en-US" dirty="0"/>
          </a:p>
        </p:txBody>
      </p:sp>
    </p:spTree>
    <p:extLst>
      <p:ext uri="{BB962C8B-B14F-4D97-AF65-F5344CB8AC3E}">
        <p14:creationId xmlns:p14="http://schemas.microsoft.com/office/powerpoint/2010/main" val="30975687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Again, this session’s theme is “Technology-Driven Development”.</a:t>
            </a:r>
          </a:p>
          <a:p>
            <a:r>
              <a:rPr kumimoji="1" lang="en-US" altLang="ja-JP" dirty="0" smtClean="0"/>
              <a:t>Of</a:t>
            </a:r>
            <a:r>
              <a:rPr kumimoji="1" lang="en-US" altLang="ja-JP" baseline="0" dirty="0" smtClean="0"/>
              <a:t> course, this name is derived from “Test-Driven Development”.</a:t>
            </a:r>
          </a:p>
          <a:p>
            <a:endParaRPr kumimoji="1" lang="en-US" altLang="ja-JP"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Anyway,</a:t>
            </a:r>
            <a:r>
              <a:rPr kumimoji="1" lang="en-US" altLang="ja-JP" baseline="0" dirty="0" smtClean="0"/>
              <a:t> w</a:t>
            </a:r>
            <a:r>
              <a:rPr kumimoji="1" lang="en-US" altLang="ja-JP" dirty="0" smtClean="0"/>
              <a:t>hat is “Technology-Driven Development”?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39</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smtClean="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40</a:t>
            </a:fld>
            <a:endParaRPr kumimoji="1" lang="ja-JP" altLang="en-US" dirty="0"/>
          </a:p>
        </p:txBody>
      </p:sp>
    </p:spTree>
    <p:extLst>
      <p:ext uri="{BB962C8B-B14F-4D97-AF65-F5344CB8AC3E}">
        <p14:creationId xmlns:p14="http://schemas.microsoft.com/office/powerpoint/2010/main" val="24786485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smtClean="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41</a:t>
            </a:fld>
            <a:endParaRPr kumimoji="1" lang="ja-JP" altLang="en-US" dirty="0"/>
          </a:p>
        </p:txBody>
      </p:sp>
    </p:spTree>
    <p:extLst>
      <p:ext uri="{BB962C8B-B14F-4D97-AF65-F5344CB8AC3E}">
        <p14:creationId xmlns:p14="http://schemas.microsoft.com/office/powerpoint/2010/main" val="247864855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42</a:t>
            </a:fld>
            <a:endParaRPr kumimoji="1" lang="ja-JP" altLang="en-US" dirty="0"/>
          </a:p>
        </p:txBody>
      </p:sp>
    </p:spTree>
    <p:extLst>
      <p:ext uri="{BB962C8B-B14F-4D97-AF65-F5344CB8AC3E}">
        <p14:creationId xmlns:p14="http://schemas.microsoft.com/office/powerpoint/2010/main" val="2965438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My name</a:t>
            </a:r>
            <a:r>
              <a:rPr kumimoji="1" lang="en-US" altLang="ja-JP" baseline="0" dirty="0" smtClean="0"/>
              <a:t> is Hiroyuki Ito.</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baseline="0" dirty="0" smtClean="0"/>
              <a:t>Please call me “The Hiro”.</a:t>
            </a:r>
            <a:endParaRPr kumimoji="1" lang="en-US" altLang="ja-JP" dirty="0" smtClean="0"/>
          </a:p>
          <a:p>
            <a:r>
              <a:rPr kumimoji="1" lang="en-US" altLang="ja-JP" dirty="0" smtClean="0"/>
              <a:t>I’m</a:t>
            </a:r>
            <a:r>
              <a:rPr kumimoji="1" lang="en-US" altLang="ja-JP" baseline="0" dirty="0" smtClean="0"/>
              <a:t> from Japan.</a:t>
            </a:r>
          </a:p>
          <a:p>
            <a:r>
              <a:rPr kumimoji="1" lang="en-US" altLang="ja-JP" baseline="0" dirty="0" smtClean="0"/>
              <a:t>I belong to “Test-Driven Development Group” in Rakuten.</a:t>
            </a:r>
          </a:p>
          <a:p>
            <a:r>
              <a:rPr kumimoji="1" lang="en-US" altLang="ja-JP" baseline="0" dirty="0" smtClean="0"/>
              <a:t>I have 2 certifications of Scrum.</a:t>
            </a:r>
          </a:p>
          <a:p>
            <a:r>
              <a:rPr kumimoji="1" lang="en-US" altLang="ja-JP" baseline="0" dirty="0" smtClean="0"/>
              <a:t>Now I’m working as an Agile Coach.</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5</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Here is this session’s agenda.</a:t>
            </a:r>
          </a:p>
          <a:p>
            <a:r>
              <a:rPr kumimoji="1" lang="en-US" altLang="ja-JP" baseline="0" dirty="0" smtClean="0"/>
              <a:t>At first, I will talk about the conditions and the challenges of my project.</a:t>
            </a:r>
          </a:p>
          <a:p>
            <a:r>
              <a:rPr kumimoji="1" lang="en-US" altLang="ja-JP" baseline="0" dirty="0" smtClean="0"/>
              <a:t>Next, I will explain the concrete approaches, CI/CD, TDD, and BDD.</a:t>
            </a:r>
          </a:p>
          <a:p>
            <a:r>
              <a:rPr kumimoji="1" lang="en-US" altLang="ja-JP" baseline="0" dirty="0" smtClean="0"/>
              <a:t>After that, I will talk about the results, problems, possibilities, and the future of Technology-Driven Development.</a:t>
            </a:r>
          </a:p>
          <a:p>
            <a:r>
              <a:rPr kumimoji="1" lang="en-US" altLang="ja-JP" baseline="0" dirty="0" smtClean="0"/>
              <a:t>At last I will conclude this report.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43</a:t>
            </a:fld>
            <a:endParaRPr kumimoji="1" lang="ja-JP" altLang="en-US" dirty="0"/>
          </a:p>
        </p:txBody>
      </p:sp>
    </p:spTree>
    <p:extLst>
      <p:ext uri="{BB962C8B-B14F-4D97-AF65-F5344CB8AC3E}">
        <p14:creationId xmlns:p14="http://schemas.microsoft.com/office/powerpoint/2010/main" val="4222455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Here is this session’s agenda.</a:t>
            </a:r>
          </a:p>
          <a:p>
            <a:r>
              <a:rPr kumimoji="1" lang="en-US" altLang="ja-JP" baseline="0" dirty="0" smtClean="0"/>
              <a:t>At first, I will talk about the conditions and the challenges of my project.</a:t>
            </a:r>
          </a:p>
          <a:p>
            <a:r>
              <a:rPr kumimoji="1" lang="en-US" altLang="ja-JP" baseline="0" dirty="0" smtClean="0"/>
              <a:t>Next, I will explain the concrete approaches, CI/CD, TDD, and BDD.</a:t>
            </a:r>
          </a:p>
          <a:p>
            <a:r>
              <a:rPr kumimoji="1" lang="en-US" altLang="ja-JP" baseline="0" dirty="0" smtClean="0"/>
              <a:t>After that, I will talk about the results, problems, possibilities, and the future of Technology-Driven Development.</a:t>
            </a:r>
          </a:p>
          <a:p>
            <a:r>
              <a:rPr kumimoji="1" lang="en-US" altLang="ja-JP" baseline="0" dirty="0" smtClean="0"/>
              <a:t>At last I will conclude this report.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6</a:t>
            </a:fld>
            <a:endParaRPr kumimoji="1" lang="ja-JP" altLang="en-US" dirty="0"/>
          </a:p>
        </p:txBody>
      </p:sp>
    </p:spTree>
    <p:extLst>
      <p:ext uri="{BB962C8B-B14F-4D97-AF65-F5344CB8AC3E}">
        <p14:creationId xmlns:p14="http://schemas.microsoft.com/office/powerpoint/2010/main" val="4222455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Here is this session’s agenda.</a:t>
            </a:r>
          </a:p>
          <a:p>
            <a:r>
              <a:rPr kumimoji="1" lang="en-US" altLang="ja-JP" baseline="0" dirty="0" smtClean="0"/>
              <a:t>At first, I will talk about the conditions and the challenges of my project.</a:t>
            </a:r>
          </a:p>
          <a:p>
            <a:r>
              <a:rPr kumimoji="1" lang="en-US" altLang="ja-JP" baseline="0" dirty="0" smtClean="0"/>
              <a:t>Next, I will explain the concrete approaches, CI/CD, TDD, and BDD.</a:t>
            </a:r>
          </a:p>
          <a:p>
            <a:r>
              <a:rPr kumimoji="1" lang="en-US" altLang="ja-JP" baseline="0" dirty="0" smtClean="0"/>
              <a:t>After that, I will talk about the results, problems, possibilities, and the future of Technology-Driven Development.</a:t>
            </a:r>
          </a:p>
          <a:p>
            <a:r>
              <a:rPr kumimoji="1" lang="en-US" altLang="ja-JP" baseline="0" dirty="0" smtClean="0"/>
              <a:t>At last I will conclude this report.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7</a:t>
            </a:fld>
            <a:endParaRPr kumimoji="1" lang="ja-JP" altLang="en-US" dirty="0"/>
          </a:p>
        </p:txBody>
      </p:sp>
    </p:spTree>
    <p:extLst>
      <p:ext uri="{BB962C8B-B14F-4D97-AF65-F5344CB8AC3E}">
        <p14:creationId xmlns:p14="http://schemas.microsoft.com/office/powerpoint/2010/main" val="4222455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Therefore,</a:t>
            </a:r>
            <a:r>
              <a:rPr kumimoji="1" lang="en-US" altLang="ja-JP" baseline="0" dirty="0" smtClean="0"/>
              <a:t> I was highly-motivated!</a:t>
            </a: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8</a:t>
            </a:fld>
            <a:endParaRPr kumimoji="1" lang="ja-JP" altLang="en-US" dirty="0"/>
          </a:p>
        </p:txBody>
      </p:sp>
    </p:spTree>
    <p:extLst>
      <p:ext uri="{BB962C8B-B14F-4D97-AF65-F5344CB8AC3E}">
        <p14:creationId xmlns:p14="http://schemas.microsoft.com/office/powerpoint/2010/main" val="2343513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It means the new possibilities</a:t>
            </a:r>
            <a:r>
              <a:rPr kumimoji="1" lang="en-US" altLang="ja-JP" baseline="0" dirty="0" smtClean="0"/>
              <a:t> of Automation.</a:t>
            </a:r>
            <a:endParaRPr kumimoji="1" lang="ja-JP" altLang="en-US" dirty="0"/>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9</a:t>
            </a:fld>
            <a:endParaRPr kumimoji="1" lang="ja-JP" altLang="en-US" dirty="0"/>
          </a:p>
        </p:txBody>
      </p:sp>
    </p:spTree>
    <p:extLst>
      <p:ext uri="{BB962C8B-B14F-4D97-AF65-F5344CB8AC3E}">
        <p14:creationId xmlns:p14="http://schemas.microsoft.com/office/powerpoint/2010/main" val="40677986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baseline="0" dirty="0" smtClean="0"/>
              <a:t>Here is this session’s agenda.</a:t>
            </a:r>
          </a:p>
          <a:p>
            <a:r>
              <a:rPr kumimoji="1" lang="en-US" altLang="ja-JP" baseline="0" dirty="0" smtClean="0"/>
              <a:t>At first, I will talk about the conditions and the challenges of my project.</a:t>
            </a:r>
          </a:p>
          <a:p>
            <a:r>
              <a:rPr kumimoji="1" lang="en-US" altLang="ja-JP" baseline="0" dirty="0" smtClean="0"/>
              <a:t>Next, I will explain the concrete approaches, CI/CD, TDD, and BDD.</a:t>
            </a:r>
          </a:p>
          <a:p>
            <a:r>
              <a:rPr kumimoji="1" lang="en-US" altLang="ja-JP" baseline="0" dirty="0" smtClean="0"/>
              <a:t>After that, I will talk about the results, problems, possibilities, and the future of Technology-Driven Development.</a:t>
            </a:r>
          </a:p>
          <a:p>
            <a:r>
              <a:rPr kumimoji="1" lang="en-US" altLang="ja-JP" baseline="0" dirty="0" smtClean="0"/>
              <a:t>At last I will conclude this report.</a:t>
            </a:r>
          </a:p>
        </p:txBody>
      </p:sp>
      <p:sp>
        <p:nvSpPr>
          <p:cNvPr id="4" name="スライド番号プレースホルダー 3"/>
          <p:cNvSpPr>
            <a:spLocks noGrp="1"/>
          </p:cNvSpPr>
          <p:nvPr>
            <p:ph type="sldNum" sz="quarter" idx="10"/>
          </p:nvPr>
        </p:nvSpPr>
        <p:spPr/>
        <p:txBody>
          <a:bodyPr/>
          <a:lstStyle/>
          <a:p>
            <a:fld id="{0D38E3F1-FAA5-4043-BB02-BBDB9D30AFA5}" type="slidenum">
              <a:rPr kumimoji="1" lang="ja-JP" altLang="en-US" smtClean="0"/>
              <a:t>12</a:t>
            </a:fld>
            <a:endParaRPr kumimoji="1" lang="ja-JP" altLang="en-US" dirty="0"/>
          </a:p>
        </p:txBody>
      </p:sp>
    </p:spTree>
    <p:extLst>
      <p:ext uri="{BB962C8B-B14F-4D97-AF65-F5344CB8AC3E}">
        <p14:creationId xmlns:p14="http://schemas.microsoft.com/office/powerpoint/2010/main" val="4222455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gi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gi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5" name="タイトル 1"/>
          <p:cNvSpPr>
            <a:spLocks noGrp="1"/>
          </p:cNvSpPr>
          <p:nvPr>
            <p:ph type="ctrTitle"/>
          </p:nvPr>
        </p:nvSpPr>
        <p:spPr>
          <a:xfrm>
            <a:off x="360000" y="540000"/>
            <a:ext cx="8424000" cy="2160000"/>
          </a:xfrm>
          <a:prstGeom prst="rect">
            <a:avLst/>
          </a:prstGeom>
          <a:noFill/>
        </p:spPr>
        <p:txBody>
          <a:bodyPr anchor="b" anchorCtr="0">
            <a:normAutofit/>
          </a:bodyPr>
          <a:lstStyle>
            <a:lvl1pPr algn="l">
              <a:defRPr sz="4000" baseline="0">
                <a:solidFill>
                  <a:srgbClr val="C00000"/>
                </a:solidFill>
                <a:latin typeface="Arial" pitchFamily="34" charset="0"/>
                <a:ea typeface="ＭＳ Ｐゴシック" pitchFamily="50" charset="-128"/>
              </a:defRPr>
            </a:lvl1pPr>
          </a:lstStyle>
          <a:p>
            <a:r>
              <a:rPr kumimoji="1" lang="ja-JP" altLang="en-US" smtClean="0"/>
              <a:t>マスター タイトルの書式設定</a:t>
            </a:r>
            <a:endParaRPr kumimoji="1" lang="ja-JP" altLang="en-US" dirty="0"/>
          </a:p>
        </p:txBody>
      </p:sp>
      <p:sp>
        <p:nvSpPr>
          <p:cNvPr id="6" name="サブタイトル 2"/>
          <p:cNvSpPr>
            <a:spLocks noGrp="1"/>
          </p:cNvSpPr>
          <p:nvPr>
            <p:ph type="subTitle" idx="1"/>
          </p:nvPr>
        </p:nvSpPr>
        <p:spPr>
          <a:xfrm>
            <a:off x="360000" y="3204000"/>
            <a:ext cx="8424000" cy="2160000"/>
          </a:xfrm>
          <a:prstGeom prst="rect">
            <a:avLst/>
          </a:prstGeom>
          <a:noFill/>
        </p:spPr>
        <p:txBody>
          <a:bodyPr>
            <a:normAutofit/>
          </a:bodyPr>
          <a:lstStyle>
            <a:lvl1pPr marL="0" indent="0" algn="l">
              <a:buNone/>
              <a:defRPr sz="1400" b="1" baseline="0">
                <a:solidFill>
                  <a:schemeClr val="tx1"/>
                </a:solidFill>
                <a:latin typeface="Arial Unicode MS" pitchFamily="50" charset="-128"/>
                <a:ea typeface="ＭＳ Ｐゴシック" pitchFamily="50" charset="-128"/>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dirty="0"/>
          </a:p>
        </p:txBody>
      </p:sp>
      <p:pic>
        <p:nvPicPr>
          <p:cNvPr id="8" name="図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23999" y="6336000"/>
            <a:ext cx="2664000" cy="325064"/>
          </a:xfrm>
          <a:prstGeom prst="rect">
            <a:avLst/>
          </a:prstGeom>
        </p:spPr>
      </p:pic>
    </p:spTree>
    <p:extLst>
      <p:ext uri="{BB962C8B-B14F-4D97-AF65-F5344CB8AC3E}">
        <p14:creationId xmlns:p14="http://schemas.microsoft.com/office/powerpoint/2010/main" val="383377110"/>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9" name="タイトル 1"/>
          <p:cNvSpPr>
            <a:spLocks noGrp="1"/>
          </p:cNvSpPr>
          <p:nvPr>
            <p:ph type="title" hasCustomPrompt="1"/>
          </p:nvPr>
        </p:nvSpPr>
        <p:spPr>
          <a:xfrm>
            <a:off x="360000" y="252000"/>
            <a:ext cx="8424000" cy="360000"/>
          </a:xfrm>
          <a:prstGeom prst="rect">
            <a:avLst/>
          </a:prstGeom>
          <a:noFill/>
        </p:spPr>
        <p:txBody>
          <a:bodyPr anchor="ctr" anchorCtr="1">
            <a:normAutofit/>
          </a:bodyPr>
          <a:lstStyle>
            <a:lvl1pPr algn="ctr">
              <a:defRPr sz="2800" b="1" baseline="0">
                <a:solidFill>
                  <a:srgbClr val="C00000"/>
                </a:solidFill>
                <a:latin typeface="Arial" pitchFamily="34" charset="0"/>
                <a:ea typeface="ＭＳ Ｐゴシック" pitchFamily="50" charset="-128"/>
              </a:defRPr>
            </a:lvl1pPr>
          </a:lstStyle>
          <a:p>
            <a:r>
              <a:rPr kumimoji="1" lang="ja-JP" altLang="en-US" dirty="0" smtClean="0"/>
              <a:t>スライド見出し</a:t>
            </a:r>
            <a:endParaRPr kumimoji="1" lang="ja-JP" altLang="en-US" dirty="0"/>
          </a:p>
        </p:txBody>
      </p:sp>
      <p:sp>
        <p:nvSpPr>
          <p:cNvPr id="10" name="スライド番号プレースホルダー 5"/>
          <p:cNvSpPr>
            <a:spLocks noGrp="1"/>
          </p:cNvSpPr>
          <p:nvPr>
            <p:ph type="sldNum" sz="quarter" idx="12"/>
          </p:nvPr>
        </p:nvSpPr>
        <p:spPr>
          <a:xfrm>
            <a:off x="6553200" y="6356350"/>
            <a:ext cx="2133600" cy="365125"/>
          </a:xfrm>
          <a:prstGeom prst="rect">
            <a:avLst/>
          </a:prstGeom>
        </p:spPr>
        <p:txBody>
          <a:bodyPr/>
          <a:lstStyle/>
          <a:p>
            <a:endParaRPr kumimoji="1" lang="ja-JP" altLang="en-US" dirty="0"/>
          </a:p>
        </p:txBody>
      </p:sp>
      <p:sp>
        <p:nvSpPr>
          <p:cNvPr id="11" name="スライド番号プレースホルダ 2"/>
          <p:cNvSpPr txBox="1">
            <a:spLocks noGrp="1"/>
          </p:cNvSpPr>
          <p:nvPr userDrawn="1"/>
        </p:nvSpPr>
        <p:spPr bwMode="auto">
          <a:xfrm>
            <a:off x="8600504" y="6387135"/>
            <a:ext cx="255198" cy="246221"/>
          </a:xfrm>
          <a:prstGeom prst="rect">
            <a:avLst/>
          </a:prstGeom>
          <a:noFill/>
          <a:ln>
            <a:miter lim="800000"/>
            <a:headEnd/>
            <a:tailEnd/>
          </a:ln>
        </p:spPr>
        <p:txBody>
          <a:bodyPr wrap="none">
            <a:spAutoFit/>
          </a:bodyPr>
          <a:lstStyle/>
          <a:p>
            <a:pPr algn="r">
              <a:defRPr/>
            </a:pPr>
            <a:fld id="{A4208183-D1D2-4F7E-8D00-ABEF26284ACB}" type="slidenum">
              <a:rPr lang="en-US" altLang="ja-JP" sz="1000" b="1">
                <a:latin typeface="Arial" pitchFamily="34" charset="0"/>
                <a:cs typeface="Arial" pitchFamily="34" charset="0"/>
              </a:rPr>
              <a:pPr algn="r">
                <a:defRPr/>
              </a:pPr>
              <a:t>‹#›</a:t>
            </a:fld>
            <a:endParaRPr lang="en-US" altLang="ja-JP" sz="1000" b="1" dirty="0">
              <a:latin typeface="Arial" pitchFamily="34" charset="0"/>
              <a:cs typeface="Arial" pitchFamily="34" charset="0"/>
            </a:endParaRPr>
          </a:p>
        </p:txBody>
      </p:sp>
      <p:pic>
        <p:nvPicPr>
          <p:cNvPr id="12" name="図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23999" y="6336000"/>
            <a:ext cx="2664000" cy="325064"/>
          </a:xfrm>
          <a:prstGeom prst="rect">
            <a:avLst/>
          </a:prstGeom>
        </p:spPr>
      </p:pic>
    </p:spTree>
    <p:extLst>
      <p:ext uri="{BB962C8B-B14F-4D97-AF65-F5344CB8AC3E}">
        <p14:creationId xmlns:p14="http://schemas.microsoft.com/office/powerpoint/2010/main" val="1720305853"/>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gi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3999" y="6336000"/>
            <a:ext cx="2664000" cy="325064"/>
          </a:xfrm>
          <a:prstGeom prst="rect">
            <a:avLst/>
          </a:prstGeom>
        </p:spPr>
      </p:pic>
    </p:spTree>
    <p:extLst>
      <p:ext uri="{BB962C8B-B14F-4D97-AF65-F5344CB8AC3E}">
        <p14:creationId xmlns:p14="http://schemas.microsoft.com/office/powerpoint/2010/main" val="2019695483"/>
      </p:ext>
    </p:extLst>
  </p:cSld>
  <p:clrMap bg1="lt1" tx1="dk1" bg2="lt2" tx2="dk2" accent1="accent1" accent2="accent2" accent3="accent3" accent4="accent4" accent5="accent5" accent6="accent6" hlink="hlink" folHlink="folHlink"/>
  <p:sldLayoutIdLst>
    <p:sldLayoutId id="2147483649" r:id="rId1"/>
    <p:sldLayoutId id="2147483650" r:id="rId2"/>
  </p:sldLayoutIdLst>
  <p:timing>
    <p:tnLst>
      <p:par>
        <p:cTn xmlns:p14="http://schemas.microsoft.com/office/powerpoint/2010/main" id="1" dur="indefinite" restart="never" nodeType="tmRoot"/>
      </p:par>
    </p:tnLst>
  </p:timing>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www.rakuten.co.jp/"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4" Type="http://schemas.openxmlformats.org/officeDocument/2006/relationships/image" Target="../media/image14.jpg"/><Relationship Id="rId5" Type="http://schemas.openxmlformats.org/officeDocument/2006/relationships/image" Target="../media/image15.jpg"/><Relationship Id="rId6" Type="http://schemas.openxmlformats.org/officeDocument/2006/relationships/image" Target="../media/image16.jp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d.hatena.ne.jp/hageyahhoo/20140730/1406683408"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d.hatena.ne.jp/keyword/PowerPoint" TargetMode="External"/><Relationship Id="rId4" Type="http://schemas.openxmlformats.org/officeDocument/2006/relationships/hyperlink" Target="http://d.hatena.ne.jp/keyword/BDD" TargetMode="External"/><Relationship Id="rId5" Type="http://schemas.openxmlformats.org/officeDocument/2006/relationships/hyperlink" Target="http://d.hatena.ne.jp/keyword/Rebecca" TargetMode="External"/><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jpeg"/><Relationship Id="rId6" Type="http://schemas.openxmlformats.org/officeDocument/2006/relationships/hyperlink" Target="https://twitter.com/hageyahhoo" TargetMode="Externa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4" Type="http://schemas.openxmlformats.org/officeDocument/2006/relationships/image" Target="../media/image17.jpg"/><Relationship Id="rId5" Type="http://schemas.openxmlformats.org/officeDocument/2006/relationships/image" Target="../media/image18.jp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9.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jpeg"/><Relationship Id="rId5" Type="http://schemas.openxmlformats.org/officeDocument/2006/relationships/image" Target="../media/image22.jpeg"/><Relationship Id="rId6" Type="http://schemas.openxmlformats.org/officeDocument/2006/relationships/image" Target="../media/image5.png"/><Relationship Id="rId7"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4" Type="http://schemas.openxmlformats.org/officeDocument/2006/relationships/image" Target="../media/image7.png"/><Relationship Id="rId5" Type="http://schemas.openxmlformats.org/officeDocument/2006/relationships/image" Target="../media/image8.jpg"/><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2.xml.rels><?xml version="1.0" encoding="UTF-8" standalone="yes"?>
<Relationships xmlns="http://schemas.openxmlformats.org/package/2006/relationships"><Relationship Id="rId3" Type="http://schemas.openxmlformats.org/officeDocument/2006/relationships/image" Target="../media/image25.jpg"/><Relationship Id="rId4" Type="http://schemas.openxmlformats.org/officeDocument/2006/relationships/hyperlink" Target="http://books.rakuten.co.jp/rk/91a2285c6f0b4fea867632bcd286bf1d/" TargetMode="External"/><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gile2015.agilealliance.org/" TargetMode="External"/><Relationship Id="rId3" Type="http://schemas.openxmlformats.org/officeDocument/2006/relationships/image" Target="../media/image2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107504" y="1143328"/>
            <a:ext cx="8928992" cy="3416320"/>
          </a:xfrm>
          <a:prstGeom prst="rect">
            <a:avLst/>
          </a:prstGeom>
          <a:ln>
            <a:noFill/>
          </a:ln>
        </p:spPr>
        <p:txBody>
          <a:bodyPr wrap="square" anchor="t" anchorCtr="0">
            <a:noAutofit/>
          </a:bodyPr>
          <a:lstStyle/>
          <a:p>
            <a:r>
              <a:rPr lang="en-US" altLang="ja-JP" sz="7200" b="1" dirty="0" smtClean="0">
                <a:solidFill>
                  <a:srgbClr val="C00000"/>
                </a:solidFill>
                <a:latin typeface="+mj-ea"/>
                <a:ea typeface="+mj-ea"/>
                <a:cs typeface="Arial" pitchFamily="34" charset="0"/>
              </a:rPr>
              <a:t>Report of Agile2014</a:t>
            </a:r>
          </a:p>
          <a:p>
            <a:r>
              <a:rPr lang="en-US" altLang="ja-JP" sz="4800" b="1" dirty="0" smtClean="0">
                <a:solidFill>
                  <a:srgbClr val="C00000"/>
                </a:solidFill>
                <a:latin typeface="+mj-ea"/>
                <a:ea typeface="+mj-ea"/>
                <a:cs typeface="Arial" pitchFamily="34" charset="0"/>
              </a:rPr>
              <a:t>As a Speaker and a Reporter</a:t>
            </a:r>
          </a:p>
          <a:p>
            <a:r>
              <a:rPr lang="en-US" altLang="ja-JP" sz="4800" b="1" dirty="0" smtClean="0">
                <a:solidFill>
                  <a:srgbClr val="C00000"/>
                </a:solidFill>
                <a:latin typeface="+mj-ea"/>
                <a:ea typeface="+mj-ea"/>
                <a:cs typeface="Arial" pitchFamily="34" charset="0"/>
              </a:rPr>
              <a:t>of the latest Agile in the world</a:t>
            </a:r>
            <a:endParaRPr lang="en-US" altLang="ja-JP" sz="6000" b="1" dirty="0" smtClean="0">
              <a:solidFill>
                <a:srgbClr val="C00000"/>
              </a:solidFill>
              <a:latin typeface="+mj-ea"/>
              <a:ea typeface="+mj-ea"/>
              <a:cs typeface="Arial" pitchFamily="34" charset="0"/>
            </a:endParaRPr>
          </a:p>
        </p:txBody>
      </p:sp>
      <p:sp>
        <p:nvSpPr>
          <p:cNvPr id="5" name="正方形/長方形 4"/>
          <p:cNvSpPr/>
          <p:nvPr/>
        </p:nvSpPr>
        <p:spPr>
          <a:xfrm>
            <a:off x="360427" y="4797152"/>
            <a:ext cx="8424798" cy="1015663"/>
          </a:xfrm>
          <a:prstGeom prst="rect">
            <a:avLst/>
          </a:prstGeom>
          <a:ln>
            <a:noFill/>
          </a:ln>
        </p:spPr>
        <p:txBody>
          <a:bodyPr wrap="square">
            <a:spAutoFit/>
          </a:bodyPr>
          <a:lstStyle/>
          <a:p>
            <a:pPr>
              <a:lnSpc>
                <a:spcPts val="1800"/>
              </a:lnSpc>
            </a:pPr>
            <a:r>
              <a:rPr lang="en-US" altLang="ja-JP" sz="1400" b="1" dirty="0" smtClean="0">
                <a:latin typeface="Arial" pitchFamily="34" charset="0"/>
                <a:cs typeface="Arial" pitchFamily="34" charset="0"/>
              </a:rPr>
              <a:t>Aug/</a:t>
            </a:r>
            <a:r>
              <a:rPr lang="en-US" altLang="ja-JP" sz="1400" b="1" dirty="0" smtClean="0">
                <a:solidFill>
                  <a:srgbClr val="0066FF"/>
                </a:solidFill>
                <a:latin typeface="Arial" pitchFamily="34" charset="0"/>
                <a:cs typeface="Arial" pitchFamily="34" charset="0"/>
              </a:rPr>
              <a:t>07</a:t>
            </a:r>
            <a:r>
              <a:rPr lang="en-US" altLang="ja-JP" sz="1400" b="1" dirty="0" smtClean="0">
                <a:latin typeface="Arial" pitchFamily="34" charset="0"/>
                <a:cs typeface="Arial" pitchFamily="34" charset="0"/>
              </a:rPr>
              <a:t>/2014</a:t>
            </a:r>
          </a:p>
          <a:p>
            <a:pPr>
              <a:lnSpc>
                <a:spcPts val="1800"/>
              </a:lnSpc>
            </a:pPr>
            <a:r>
              <a:rPr lang="en-US" altLang="ja-JP" sz="1400" b="1" dirty="0" smtClean="0">
                <a:latin typeface="Arial" pitchFamily="34" charset="0"/>
                <a:cs typeface="Arial" pitchFamily="34" charset="0"/>
              </a:rPr>
              <a:t>Hiroyuki Ito</a:t>
            </a:r>
          </a:p>
          <a:p>
            <a:pPr>
              <a:lnSpc>
                <a:spcPts val="1800"/>
              </a:lnSpc>
            </a:pPr>
            <a:r>
              <a:rPr lang="en-US" altLang="ja-JP" sz="1400" b="1" dirty="0" smtClean="0">
                <a:latin typeface="Arial" pitchFamily="34" charset="0"/>
                <a:cs typeface="Arial" pitchFamily="34" charset="0"/>
              </a:rPr>
              <a:t>Development Process Optimization Department</a:t>
            </a:r>
            <a:r>
              <a:rPr lang="en-US" altLang="ja-JP" sz="1400" b="1" dirty="0">
                <a:latin typeface="Arial" pitchFamily="34" charset="0"/>
                <a:cs typeface="Arial" pitchFamily="34" charset="0"/>
              </a:rPr>
              <a:t>, </a:t>
            </a:r>
            <a:r>
              <a:rPr lang="en-US" altLang="ja-JP" sz="1400" b="1" dirty="0" smtClean="0">
                <a:latin typeface="Arial" pitchFamily="34" charset="0"/>
                <a:cs typeface="Arial" pitchFamily="34" charset="0"/>
              </a:rPr>
              <a:t>Rakuten, </a:t>
            </a:r>
            <a:r>
              <a:rPr lang="en-US" altLang="ja-JP" sz="1400" b="1" dirty="0">
                <a:latin typeface="Arial" pitchFamily="34" charset="0"/>
                <a:cs typeface="Arial" pitchFamily="34" charset="0"/>
              </a:rPr>
              <a:t>Inc.</a:t>
            </a:r>
          </a:p>
          <a:p>
            <a:pPr>
              <a:lnSpc>
                <a:spcPts val="1800"/>
              </a:lnSpc>
            </a:pPr>
            <a:r>
              <a:rPr lang="en-US" altLang="ja-JP" sz="1400" b="1" dirty="0" smtClean="0">
                <a:latin typeface="Arial" pitchFamily="34" charset="0"/>
                <a:cs typeface="Arial" pitchFamily="34" charset="0"/>
                <a:hlinkClick r:id="rId3"/>
              </a:rPr>
              <a:t>http://www.rakuten.co.jp/</a:t>
            </a:r>
            <a:endParaRPr lang="en-US" altLang="ja-JP" sz="1400" b="1" dirty="0">
              <a:latin typeface="Arial" pitchFamily="34" charset="0"/>
              <a:cs typeface="Arial" pitchFamily="34" charset="0"/>
            </a:endParaRPr>
          </a:p>
        </p:txBody>
      </p:sp>
    </p:spTree>
    <p:extLst>
      <p:ext uri="{BB962C8B-B14F-4D97-AF65-F5344CB8AC3E}">
        <p14:creationId xmlns:p14="http://schemas.microsoft.com/office/powerpoint/2010/main" val="8486720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t>Trend of sessions</a:t>
            </a:r>
            <a:endParaRPr kumimoji="1" lang="ja-JP" altLang="en-US" dirty="0"/>
          </a:p>
        </p:txBody>
      </p:sp>
      <p:graphicFrame>
        <p:nvGraphicFramePr>
          <p:cNvPr id="3" name="表 2"/>
          <p:cNvGraphicFramePr>
            <a:graphicFrameLocks noGrp="1"/>
          </p:cNvGraphicFramePr>
          <p:nvPr>
            <p:extLst>
              <p:ext uri="{D42A27DB-BD31-4B8C-83A1-F6EECF244321}">
                <p14:modId xmlns:p14="http://schemas.microsoft.com/office/powerpoint/2010/main" val="2672045117"/>
              </p:ext>
            </p:extLst>
          </p:nvPr>
        </p:nvGraphicFramePr>
        <p:xfrm>
          <a:off x="707062" y="895957"/>
          <a:ext cx="7729877" cy="5194626"/>
        </p:xfrm>
        <a:graphic>
          <a:graphicData uri="http://schemas.openxmlformats.org/drawingml/2006/table">
            <a:tbl>
              <a:tblPr/>
              <a:tblGrid>
                <a:gridCol w="2896070"/>
                <a:gridCol w="347529"/>
                <a:gridCol w="4486278"/>
              </a:tblGrid>
              <a:tr h="252431">
                <a:tc>
                  <a:txBody>
                    <a:bodyPr/>
                    <a:lstStyle/>
                    <a:p>
                      <a:pPr algn="ctr" fontAlgn="ctr"/>
                      <a:r>
                        <a:rPr lang="en-US" sz="900" b="1" i="0" u="none" strike="noStrike" dirty="0">
                          <a:solidFill>
                            <a:srgbClr val="FFFFFF"/>
                          </a:solidFill>
                          <a:effectLst/>
                          <a:latin typeface="ＭＳ Ｐゴシック"/>
                        </a:rPr>
                        <a:t>Category</a:t>
                      </a:r>
                    </a:p>
                  </a:txBody>
                  <a:tcPr marL="9015" marR="9015" marT="9015" marB="0" anchor="ctr">
                    <a:lnL>
                      <a:noFill/>
                    </a:lnL>
                    <a:lnR>
                      <a:noFill/>
                    </a:lnR>
                    <a:lnT>
                      <a:noFill/>
                    </a:lnT>
                    <a:lnB>
                      <a:noFill/>
                    </a:lnB>
                    <a:solidFill>
                      <a:srgbClr val="1F497D"/>
                    </a:solidFill>
                  </a:tcPr>
                </a:tc>
                <a:tc>
                  <a:txBody>
                    <a:bodyPr/>
                    <a:lstStyle/>
                    <a:p>
                      <a:pPr algn="ctr" fontAlgn="ctr"/>
                      <a:r>
                        <a:rPr lang="en-US" altLang="ja-JP" sz="900" b="1" i="0" u="none" strike="noStrike">
                          <a:solidFill>
                            <a:srgbClr val="FFFFFF"/>
                          </a:solidFill>
                          <a:effectLst/>
                          <a:latin typeface="ＭＳ Ｐゴシック"/>
                        </a:rPr>
                        <a:t>2014</a:t>
                      </a:r>
                    </a:p>
                  </a:txBody>
                  <a:tcPr marL="9015" marR="9015" marT="9015" marB="0" anchor="ctr">
                    <a:lnL>
                      <a:noFill/>
                    </a:lnL>
                    <a:lnR>
                      <a:noFill/>
                    </a:lnR>
                    <a:lnT>
                      <a:noFill/>
                    </a:lnT>
                    <a:lnB>
                      <a:noFill/>
                    </a:lnB>
                    <a:solidFill>
                      <a:srgbClr val="1F497D"/>
                    </a:solidFill>
                  </a:tcPr>
                </a:tc>
                <a:tc>
                  <a:txBody>
                    <a:bodyPr/>
                    <a:lstStyle/>
                    <a:p>
                      <a:pPr algn="l" fontAlgn="ctr"/>
                      <a:r>
                        <a:rPr lang="ja-JP" altLang="en-US" sz="900" b="0" i="0" u="none" strike="noStrike">
                          <a:solidFill>
                            <a:srgbClr val="000000"/>
                          </a:solidFill>
                          <a:effectLst/>
                          <a:latin typeface="ＭＳ Ｐゴシック"/>
                        </a:rPr>
                        <a:t>備考</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Adoption &amp; Transformation</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dirty="0">
                          <a:solidFill>
                            <a:srgbClr val="000000"/>
                          </a:solidFill>
                          <a:effectLst/>
                          <a:latin typeface="ＭＳ Ｐゴシック"/>
                        </a:rPr>
                        <a:t>Agile </a:t>
                      </a:r>
                      <a:r>
                        <a:rPr lang="en-US" sz="900" b="0" i="0" u="none" strike="noStrike" dirty="0" err="1">
                          <a:solidFill>
                            <a:srgbClr val="000000"/>
                          </a:solidFill>
                          <a:effectLst/>
                          <a:latin typeface="ＭＳ Ｐゴシック"/>
                        </a:rPr>
                        <a:t>Bootcamp</a:t>
                      </a:r>
                      <a:endParaRPr lang="en-US" sz="900" b="0" i="0" u="none" strike="noStrike" dirty="0">
                        <a:solidFill>
                          <a:srgbClr val="000000"/>
                        </a:solidFill>
                        <a:effectLst/>
                        <a:latin typeface="ＭＳ Ｐゴシック"/>
                      </a:endParaRP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7</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Coaching &amp; Mentoring</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16</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Collaboration Culture &amp; Teams</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23</a:t>
                      </a:r>
                    </a:p>
                  </a:txBody>
                  <a:tcPr marL="9015" marR="9015" marT="9015" marB="0" anchor="ctr">
                    <a:lnL>
                      <a:noFill/>
                    </a:lnL>
                    <a:lnR>
                      <a:noFill/>
                    </a:lnR>
                    <a:lnT>
                      <a:noFill/>
                    </a:lnT>
                    <a:lnB>
                      <a:noFill/>
                    </a:lnB>
                  </a:tcPr>
                </a:tc>
                <a:tc>
                  <a:txBody>
                    <a:bodyPr/>
                    <a:lstStyle/>
                    <a:p>
                      <a:pPr algn="l" fontAlgn="ctr"/>
                      <a:endParaRPr lang="ja-JP" altLang="en-US" sz="900" b="0" i="0" u="none" strike="noStrike" dirty="0">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dirty="0" err="1">
                          <a:solidFill>
                            <a:srgbClr val="000000"/>
                          </a:solidFill>
                          <a:effectLst/>
                          <a:latin typeface="ＭＳ Ｐゴシック"/>
                        </a:rPr>
                        <a:t>Crouedsourced</a:t>
                      </a:r>
                      <a:endParaRPr lang="en-US" sz="900" b="0" i="0" u="none" strike="noStrike" dirty="0">
                        <a:solidFill>
                          <a:srgbClr val="000000"/>
                        </a:solidFill>
                        <a:effectLst/>
                        <a:latin typeface="ＭＳ Ｐゴシック"/>
                      </a:endParaRP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年のみ設けられた</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Development Practices &amp; Craftsmanship</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28</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Distrubuted Agile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DevOps</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Emerging Applications of Agile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Enterprise Agile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28</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281015">
                <a:tc>
                  <a:txBody>
                    <a:bodyPr/>
                    <a:lstStyle/>
                    <a:p>
                      <a:pPr algn="l" fontAlgn="ctr"/>
                      <a:r>
                        <a:rPr lang="en-US" sz="900" b="0" i="0" u="none" strike="noStrike">
                          <a:solidFill>
                            <a:srgbClr val="000000"/>
                          </a:solidFill>
                          <a:effectLst/>
                          <a:latin typeface="ＭＳ Ｐゴシック"/>
                        </a:rPr>
                        <a:t>Insight - Experience Reports(2012)</a:t>
                      </a:r>
                      <a:br>
                        <a:rPr lang="en-US" sz="900" b="0" i="0" u="none" strike="noStrike">
                          <a:solidFill>
                            <a:srgbClr val="000000"/>
                          </a:solidFill>
                          <a:effectLst/>
                          <a:latin typeface="ＭＳ Ｐゴシック"/>
                        </a:rPr>
                      </a:br>
                      <a:r>
                        <a:rPr lang="en-US" sz="900" b="0" i="0" u="none" strike="noStrike">
                          <a:solidFill>
                            <a:srgbClr val="000000"/>
                          </a:solidFill>
                          <a:effectLst/>
                          <a:latin typeface="ＭＳ Ｐゴシック"/>
                        </a:rPr>
                        <a:t>/ Experience Reports(2013-)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25</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Keynote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3</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Leadership</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16</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281015">
                <a:tc>
                  <a:txBody>
                    <a:bodyPr/>
                    <a:lstStyle/>
                    <a:p>
                      <a:pPr algn="l" fontAlgn="ctr"/>
                      <a:r>
                        <a:rPr lang="en-US" sz="900" b="0" i="0" u="none" strike="noStrike">
                          <a:solidFill>
                            <a:srgbClr val="000000"/>
                          </a:solidFill>
                          <a:effectLst/>
                          <a:latin typeface="ＭＳ Ｐゴシック"/>
                        </a:rPr>
                        <a:t>Lean Startup</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年のみ設けられ，本カテゴリのセッションは他のカテゴリをまたがったものばかりとなった</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Learning</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553014">
                <a:tc>
                  <a:txBody>
                    <a:bodyPr/>
                    <a:lstStyle/>
                    <a:p>
                      <a:pPr algn="l" fontAlgn="ctr"/>
                      <a:r>
                        <a:rPr lang="en-US" sz="900" b="0" i="0" u="none" strike="noStrike">
                          <a:solidFill>
                            <a:srgbClr val="000000"/>
                          </a:solidFill>
                          <a:effectLst/>
                          <a:latin typeface="ＭＳ Ｐゴシック"/>
                        </a:rPr>
                        <a:t>Lightning Talks</a:t>
                      </a:r>
                    </a:p>
                  </a:txBody>
                  <a:tcPr marL="9015" marR="9015" marT="9015" marB="0" anchor="ctr">
                    <a:lnL>
                      <a:noFill/>
                    </a:lnL>
                    <a:lnR>
                      <a:noFill/>
                    </a:lnR>
                    <a:lnT>
                      <a:noFill/>
                    </a:lnT>
                    <a:lnB>
                      <a:noFill/>
                    </a:lnB>
                    <a:solidFill>
                      <a:srgbClr val="FFFF00"/>
                    </a:solidFill>
                  </a:tcPr>
                </a:tc>
                <a:tc>
                  <a:txBody>
                    <a:bodyPr/>
                    <a:lstStyle/>
                    <a:p>
                      <a:pPr algn="r" fontAlgn="ctr"/>
                      <a:r>
                        <a:rPr lang="en-US" altLang="ja-JP" sz="900" b="0" i="0" u="none" strike="noStrike">
                          <a:solidFill>
                            <a:srgbClr val="000000"/>
                          </a:solidFill>
                          <a:effectLst/>
                          <a:latin typeface="ＭＳ Ｐゴシック"/>
                        </a:rPr>
                        <a:t>3</a:t>
                      </a:r>
                    </a:p>
                  </a:txBody>
                  <a:tcPr marL="9015" marR="9015" marT="9015" marB="0" anchor="ctr">
                    <a:lnL>
                      <a:noFill/>
                    </a:lnL>
                    <a:lnR>
                      <a:noFill/>
                    </a:lnR>
                    <a:lnT>
                      <a:noFill/>
                    </a:lnT>
                    <a:lnB>
                      <a:noFill/>
                    </a:lnB>
                  </a:tcPr>
                </a:tc>
                <a:tc>
                  <a:txBody>
                    <a:bodyPr/>
                    <a:lstStyle/>
                    <a:p>
                      <a:pPr algn="l" fontAlgn="ctr"/>
                      <a:r>
                        <a:rPr lang="en-US" altLang="ja-JP" sz="900" b="0" i="0" u="none" strike="noStrike">
                          <a:solidFill>
                            <a:srgbClr val="000000"/>
                          </a:solidFill>
                          <a:effectLst/>
                          <a:latin typeface="ＭＳ Ｐゴシック"/>
                        </a:rPr>
                        <a:t>2012</a:t>
                      </a:r>
                      <a:r>
                        <a:rPr lang="ja-JP" altLang="en-US" sz="900" b="0" i="0" u="none" strike="noStrike">
                          <a:solidFill>
                            <a:srgbClr val="000000"/>
                          </a:solidFill>
                          <a:effectLst/>
                          <a:latin typeface="ＭＳ Ｐゴシック"/>
                        </a:rPr>
                        <a:t>年は単独でも</a:t>
                      </a:r>
                      <a:r>
                        <a:rPr lang="en-US" altLang="ja-JP" sz="900" b="0" i="0" u="none" strike="noStrike">
                          <a:solidFill>
                            <a:srgbClr val="000000"/>
                          </a:solidFill>
                          <a:effectLst/>
                          <a:latin typeface="ＭＳ Ｐゴシック"/>
                        </a:rPr>
                        <a:t>Research</a:t>
                      </a:r>
                      <a:r>
                        <a:rPr lang="ja-JP" altLang="en-US" sz="900" b="0" i="0" u="none" strike="noStrike">
                          <a:solidFill>
                            <a:srgbClr val="000000"/>
                          </a:solidFill>
                          <a:effectLst/>
                          <a:latin typeface="ＭＳ Ｐゴシック"/>
                        </a:rPr>
                        <a:t>含むセッション内にも</a:t>
                      </a:r>
                      <a:r>
                        <a:rPr lang="en-US" altLang="ja-JP" sz="900" b="0" i="0" u="none" strike="noStrike">
                          <a:solidFill>
                            <a:srgbClr val="000000"/>
                          </a:solidFill>
                          <a:effectLst/>
                          <a:latin typeface="ＭＳ Ｐゴシック"/>
                        </a:rPr>
                        <a:t>LT</a:t>
                      </a:r>
                      <a:r>
                        <a:rPr lang="ja-JP" altLang="en-US" sz="900" b="0" i="0" u="none" strike="noStrike">
                          <a:solidFill>
                            <a:srgbClr val="000000"/>
                          </a:solidFill>
                          <a:effectLst/>
                          <a:latin typeface="ＭＳ Ｐゴシック"/>
                        </a:rPr>
                        <a:t>は存在しない</a:t>
                      </a:r>
                      <a:br>
                        <a:rPr lang="ja-JP" altLang="en-US" sz="900" b="0" i="0" u="none" strike="noStrike">
                          <a:solidFill>
                            <a:srgbClr val="000000"/>
                          </a:solidFill>
                          <a:effectLst/>
                          <a:latin typeface="ＭＳ Ｐゴシック"/>
                        </a:rPr>
                      </a:b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年は複数のカテゴリにまたがっていたものが，</a:t>
                      </a:r>
                      <a:r>
                        <a:rPr lang="en-US" altLang="ja-JP" sz="900" b="0" i="0" u="none" strike="noStrike">
                          <a:solidFill>
                            <a:srgbClr val="000000"/>
                          </a:solidFill>
                          <a:effectLst/>
                          <a:latin typeface="ＭＳ Ｐゴシック"/>
                        </a:rPr>
                        <a:t>2014</a:t>
                      </a:r>
                      <a:r>
                        <a:rPr lang="ja-JP" altLang="en-US" sz="900" b="0" i="0" u="none" strike="noStrike">
                          <a:solidFill>
                            <a:srgbClr val="000000"/>
                          </a:solidFill>
                          <a:effectLst/>
                          <a:latin typeface="ＭＳ Ｐゴシック"/>
                        </a:rPr>
                        <a:t>年は独立カテゴリになった．</a:t>
                      </a:r>
                      <a:br>
                        <a:rPr lang="ja-JP" altLang="en-US" sz="900" b="0" i="0" u="none" strike="noStrike">
                          <a:solidFill>
                            <a:srgbClr val="000000"/>
                          </a:solidFill>
                          <a:effectLst/>
                          <a:latin typeface="ＭＳ Ｐゴシック"/>
                        </a:rPr>
                      </a:b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年のセッション数は</a:t>
                      </a:r>
                      <a:r>
                        <a:rPr lang="en-US" altLang="ja-JP" sz="900" b="0" i="0" u="none" strike="noStrike">
                          <a:solidFill>
                            <a:srgbClr val="000000"/>
                          </a:solidFill>
                          <a:effectLst/>
                          <a:latin typeface="ＭＳ Ｐゴシック"/>
                        </a:rPr>
                        <a:t>LT</a:t>
                      </a:r>
                      <a:r>
                        <a:rPr lang="ja-JP" altLang="en-US" sz="900" b="0" i="0" u="none" strike="noStrike">
                          <a:solidFill>
                            <a:srgbClr val="000000"/>
                          </a:solidFill>
                          <a:effectLst/>
                          <a:latin typeface="ＭＳ Ｐゴシック"/>
                        </a:rPr>
                        <a:t>を含む場合，総数から</a:t>
                      </a:r>
                      <a:r>
                        <a:rPr lang="en-US" altLang="ja-JP" sz="900" b="0" i="0" u="none" strike="noStrike">
                          <a:solidFill>
                            <a:srgbClr val="000000"/>
                          </a:solidFill>
                          <a:effectLst/>
                          <a:latin typeface="ＭＳ Ｐゴシック"/>
                        </a:rPr>
                        <a:t>-1</a:t>
                      </a:r>
                      <a:r>
                        <a:rPr lang="ja-JP" altLang="en-US" sz="900" b="0" i="0" u="none" strike="noStrike">
                          <a:solidFill>
                            <a:srgbClr val="000000"/>
                          </a:solidFill>
                          <a:effectLst/>
                          <a:latin typeface="ＭＳ Ｐゴシック"/>
                        </a:rPr>
                        <a:t>している</a:t>
                      </a:r>
                      <a:r>
                        <a:rPr lang="en-US" altLang="ja-JP" sz="900" b="0" i="0" u="none" strike="noStrike">
                          <a:solidFill>
                            <a:srgbClr val="000000"/>
                          </a:solidFill>
                          <a:effectLst/>
                          <a:latin typeface="ＭＳ Ｐゴシック"/>
                        </a:rPr>
                        <a:t>(Research</a:t>
                      </a:r>
                      <a:r>
                        <a:rPr lang="ja-JP" altLang="en-US" sz="900" b="0" i="0" u="none" strike="noStrike">
                          <a:solidFill>
                            <a:srgbClr val="000000"/>
                          </a:solidFill>
                          <a:effectLst/>
                          <a:latin typeface="ＭＳ Ｐゴシック"/>
                        </a:rPr>
                        <a:t>は除く</a:t>
                      </a:r>
                      <a:r>
                        <a:rPr lang="en-US" altLang="ja-JP" sz="900" b="0" i="0" u="none" strike="noStrike">
                          <a:solidFill>
                            <a:srgbClr val="000000"/>
                          </a:solidFill>
                          <a:effectLst/>
                          <a:latin typeface="ＭＳ Ｐゴシック"/>
                        </a:rPr>
                        <a:t>)</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Weekly Event(2012) / Open Jam(2013-)</a:t>
                      </a:r>
                    </a:p>
                  </a:txBody>
                  <a:tcPr marL="9015" marR="9015" marT="9015" marB="0" anchor="ctr">
                    <a:lnL>
                      <a:noFill/>
                    </a:lnL>
                    <a:lnR>
                      <a:noFill/>
                    </a:lnR>
                    <a:lnT>
                      <a:noFill/>
                    </a:lnT>
                    <a:lnB>
                      <a:noFill/>
                    </a:lnB>
                    <a:solidFill>
                      <a:srgbClr val="FFFF00"/>
                    </a:solidFill>
                  </a:tcPr>
                </a:tc>
                <a:tc>
                  <a:txBody>
                    <a:bodyPr/>
                    <a:lstStyle/>
                    <a:p>
                      <a:pPr algn="r" fontAlgn="ctr"/>
                      <a:r>
                        <a:rPr lang="en-US" altLang="ja-JP" sz="900" b="0" i="0" u="none" strike="noStrike">
                          <a:solidFill>
                            <a:srgbClr val="000000"/>
                          </a:solidFill>
                          <a:effectLst/>
                          <a:latin typeface="ＭＳ Ｐゴシック"/>
                        </a:rPr>
                        <a:t>4</a:t>
                      </a:r>
                    </a:p>
                  </a:txBody>
                  <a:tcPr marL="9015" marR="9015" marT="9015" marB="0" anchor="ctr">
                    <a:lnL>
                      <a:noFill/>
                    </a:lnL>
                    <a:lnR>
                      <a:noFill/>
                    </a:lnR>
                    <a:lnT>
                      <a:noFill/>
                    </a:lnT>
                    <a:lnB>
                      <a:noFill/>
                    </a:lnB>
                  </a:tcPr>
                </a:tc>
                <a:tc>
                  <a:txBody>
                    <a:bodyPr/>
                    <a:lstStyle/>
                    <a:p>
                      <a:pPr algn="l" fontAlgn="ctr"/>
                      <a:r>
                        <a:rPr lang="en-US" altLang="ja-JP" sz="900" b="0" i="0" u="none" strike="noStrike">
                          <a:solidFill>
                            <a:srgbClr val="000000"/>
                          </a:solidFill>
                          <a:effectLst/>
                          <a:latin typeface="ＭＳ Ｐゴシック"/>
                        </a:rPr>
                        <a:t>2012</a:t>
                      </a:r>
                      <a:r>
                        <a:rPr lang="ja-JP" altLang="en-US" sz="900" b="0" i="0" u="none" strike="noStrike">
                          <a:solidFill>
                            <a:srgbClr val="000000"/>
                          </a:solidFill>
                          <a:effectLst/>
                          <a:latin typeface="ＭＳ Ｐゴシック"/>
                        </a:rPr>
                        <a:t>年は</a:t>
                      </a:r>
                      <a:r>
                        <a:rPr lang="en-US" altLang="ja-JP" sz="900" b="0" i="0" u="none" strike="noStrike">
                          <a:solidFill>
                            <a:srgbClr val="000000"/>
                          </a:solidFill>
                          <a:effectLst/>
                          <a:latin typeface="ＭＳ Ｐゴシック"/>
                        </a:rPr>
                        <a:t>Coaches Clinic</a:t>
                      </a:r>
                      <a:r>
                        <a:rPr lang="ja-JP" altLang="en-US" sz="900" b="0" i="0" u="none" strike="noStrike">
                          <a:solidFill>
                            <a:srgbClr val="000000"/>
                          </a:solidFill>
                          <a:effectLst/>
                          <a:latin typeface="ＭＳ Ｐゴシック"/>
                        </a:rPr>
                        <a:t>など含む。</a:t>
                      </a:r>
                      <a:r>
                        <a:rPr lang="en-US" altLang="ja-JP" sz="900" b="0" i="0" u="none" strike="noStrike">
                          <a:solidFill>
                            <a:srgbClr val="000000"/>
                          </a:solidFill>
                          <a:effectLst/>
                          <a:latin typeface="ＭＳ Ｐゴシック"/>
                        </a:rPr>
                        <a:t>4</a:t>
                      </a:r>
                      <a:r>
                        <a:rPr lang="ja-JP" altLang="en-US" sz="900" b="0" i="0" u="none" strike="noStrike">
                          <a:solidFill>
                            <a:srgbClr val="000000"/>
                          </a:solidFill>
                          <a:effectLst/>
                          <a:latin typeface="ＭＳ Ｐゴシック"/>
                        </a:rPr>
                        <a:t>日実施する、という意味</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Project Program and Portfolio Management</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24</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Research</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9</a:t>
                      </a:r>
                    </a:p>
                  </a:txBody>
                  <a:tcPr marL="9015" marR="9015" marT="9015" marB="0" anchor="ctr">
                    <a:lnL>
                      <a:noFill/>
                    </a:lnL>
                    <a:lnR>
                      <a:noFill/>
                    </a:lnR>
                    <a:lnT>
                      <a:noFill/>
                    </a:lnT>
                    <a:lnB>
                      <a:noFill/>
                    </a:lnB>
                  </a:tcPr>
                </a:tc>
                <a:tc>
                  <a:txBody>
                    <a:bodyPr/>
                    <a:lstStyle/>
                    <a:p>
                      <a:pPr algn="l" fontAlgn="ctr"/>
                      <a:r>
                        <a:rPr lang="en-US" altLang="ja-JP" sz="900" b="0" i="0" u="none" strike="noStrike">
                          <a:solidFill>
                            <a:srgbClr val="000000"/>
                          </a:solidFill>
                          <a:effectLst/>
                          <a:latin typeface="ＭＳ Ｐゴシック"/>
                        </a:rPr>
                        <a:t>Research LT</a:t>
                      </a:r>
                      <a:r>
                        <a:rPr lang="ja-JP" altLang="en-US" sz="900" b="0" i="0" u="none" strike="noStrike">
                          <a:solidFill>
                            <a:srgbClr val="000000"/>
                          </a:solidFill>
                          <a:effectLst/>
                          <a:latin typeface="ＭＳ Ｐゴシック"/>
                        </a:rPr>
                        <a:t>が</a:t>
                      </a:r>
                      <a:r>
                        <a:rPr lang="en-US" altLang="ja-JP" sz="900" b="0" i="0" u="none" strike="noStrike">
                          <a:solidFill>
                            <a:srgbClr val="000000"/>
                          </a:solidFill>
                          <a:effectLst/>
                          <a:latin typeface="ＭＳ Ｐゴシック"/>
                        </a:rPr>
                        <a:t>Reseach</a:t>
                      </a:r>
                      <a:r>
                        <a:rPr lang="ja-JP" altLang="en-US" sz="900" b="0" i="0" u="none" strike="noStrike">
                          <a:solidFill>
                            <a:srgbClr val="000000"/>
                          </a:solidFill>
                          <a:effectLst/>
                          <a:latin typeface="ＭＳ Ｐゴシック"/>
                        </a:rPr>
                        <a:t>カテゴリ独自に存在する</a:t>
                      </a: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a:t>
                      </a:r>
                      <a:r>
                        <a:rPr lang="en-US" altLang="ja-JP" sz="900" b="0" i="0" u="none" strike="noStrike">
                          <a:solidFill>
                            <a:srgbClr val="000000"/>
                          </a:solidFill>
                          <a:effectLst/>
                          <a:latin typeface="ＭＳ Ｐゴシック"/>
                        </a:rPr>
                        <a:t>2014</a:t>
                      </a:r>
                      <a:r>
                        <a:rPr lang="ja-JP" altLang="en-US" sz="900" b="0" i="0" u="none" strike="noStrike">
                          <a:solidFill>
                            <a:srgbClr val="000000"/>
                          </a:solidFill>
                          <a:effectLst/>
                          <a:latin typeface="ＭＳ Ｐゴシック"/>
                        </a:rPr>
                        <a:t>年ともに</a:t>
                      </a:r>
                      <a:r>
                        <a:rPr lang="en-US" altLang="ja-JP" sz="900" b="0" i="0" u="none" strike="noStrike">
                          <a:solidFill>
                            <a:srgbClr val="000000"/>
                          </a:solidFill>
                          <a:effectLst/>
                          <a:latin typeface="ＭＳ Ｐゴシック"/>
                        </a:rPr>
                        <a:t>)</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Daily Envent(2012) / Special Events(2013-)</a:t>
                      </a:r>
                    </a:p>
                  </a:txBody>
                  <a:tcPr marL="9015" marR="9015" marT="9015" marB="0" anchor="ctr">
                    <a:lnL>
                      <a:noFill/>
                    </a:lnL>
                    <a:lnR>
                      <a:noFill/>
                    </a:lnR>
                    <a:lnT>
                      <a:noFill/>
                    </a:lnT>
                    <a:lnB>
                      <a:noFill/>
                    </a:lnB>
                    <a:solidFill>
                      <a:srgbClr val="FFFF00"/>
                    </a:solidFill>
                  </a:tcPr>
                </a:tc>
                <a:tc>
                  <a:txBody>
                    <a:bodyPr/>
                    <a:lstStyle/>
                    <a:p>
                      <a:pPr algn="r" fontAlgn="ctr"/>
                      <a:r>
                        <a:rPr lang="en-US" altLang="ja-JP" sz="900" b="0" i="0" u="none" strike="noStrike">
                          <a:solidFill>
                            <a:srgbClr val="000000"/>
                          </a:solidFill>
                          <a:effectLst/>
                          <a:latin typeface="ＭＳ Ｐゴシック"/>
                        </a:rPr>
                        <a:t>9</a:t>
                      </a:r>
                    </a:p>
                  </a:txBody>
                  <a:tcPr marL="9015" marR="9015" marT="9015" marB="0" anchor="ctr">
                    <a:lnL>
                      <a:noFill/>
                    </a:lnL>
                    <a:lnR>
                      <a:noFill/>
                    </a:lnR>
                    <a:lnT>
                      <a:noFill/>
                    </a:lnT>
                    <a:lnB>
                      <a:noFill/>
                    </a:lnB>
                  </a:tcPr>
                </a:tc>
                <a:tc>
                  <a:txBody>
                    <a:bodyPr/>
                    <a:lstStyle/>
                    <a:p>
                      <a:pPr algn="l" fontAlgn="ctr"/>
                      <a:r>
                        <a:rPr lang="ja-JP" altLang="en-US" sz="900" b="0" i="0" u="none" strike="noStrike">
                          <a:solidFill>
                            <a:srgbClr val="000000"/>
                          </a:solidFill>
                          <a:effectLst/>
                          <a:latin typeface="ＭＳ Ｐゴシック"/>
                        </a:rPr>
                        <a:t>パーティ等が該当。外しても良いかも。</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No Bull Know How(2012) / Stalwarts(2013-)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8</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Testing &amp; Quality Assurance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13</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User Experience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11</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417014">
                <a:tc>
                  <a:txBody>
                    <a:bodyPr/>
                    <a:lstStyle/>
                    <a:p>
                      <a:pPr algn="l" fontAlgn="ctr"/>
                      <a:r>
                        <a:rPr lang="en-US" sz="900" b="0" i="0" u="none" strike="noStrike">
                          <a:solidFill>
                            <a:srgbClr val="000000"/>
                          </a:solidFill>
                          <a:effectLst/>
                          <a:latin typeface="ＭＳ Ｐゴシック"/>
                        </a:rPr>
                        <a:t>Business Value and Working With Stakeholders(2012)</a:t>
                      </a:r>
                      <a:br>
                        <a:rPr lang="en-US" sz="900" b="0" i="0" u="none" strike="noStrike">
                          <a:solidFill>
                            <a:srgbClr val="000000"/>
                          </a:solidFill>
                          <a:effectLst/>
                          <a:latin typeface="ＭＳ Ｐゴシック"/>
                        </a:rPr>
                      </a:br>
                      <a:r>
                        <a:rPr lang="en-US" sz="900" b="0" i="0" u="none" strike="noStrike">
                          <a:solidFill>
                            <a:srgbClr val="000000"/>
                          </a:solidFill>
                          <a:effectLst/>
                          <a:latin typeface="ＭＳ Ｐゴシック"/>
                        </a:rPr>
                        <a:t>/ Working with Customers(2013-)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ja-JP" altLang="en-US" sz="900" b="0" i="0" u="none" strike="noStrike">
                          <a:solidFill>
                            <a:srgbClr val="000000"/>
                          </a:solidFill>
                          <a:effectLst/>
                          <a:latin typeface="ＭＳ Ｐゴシック"/>
                        </a:rPr>
                        <a:t>合計</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272</a:t>
                      </a:r>
                    </a:p>
                  </a:txBody>
                  <a:tcPr marL="9015" marR="9015" marT="9015" marB="0" anchor="ctr">
                    <a:lnL>
                      <a:noFill/>
                    </a:lnL>
                    <a:lnR>
                      <a:noFill/>
                    </a:lnR>
                    <a:lnT>
                      <a:noFill/>
                    </a:lnT>
                    <a:lnB>
                      <a:noFill/>
                    </a:lnB>
                  </a:tcPr>
                </a:tc>
                <a:tc>
                  <a:txBody>
                    <a:bodyPr/>
                    <a:lstStyle/>
                    <a:p>
                      <a:pPr algn="l" fontAlgn="ctr"/>
                      <a:endParaRPr lang="ja-JP" altLang="en-US" sz="900" b="0" i="0" u="none" strike="noStrike" dirty="0">
                        <a:solidFill>
                          <a:srgbClr val="000000"/>
                        </a:solidFill>
                        <a:effectLst/>
                        <a:latin typeface="ＭＳ Ｐゴシック"/>
                      </a:endParaRPr>
                    </a:p>
                  </a:txBody>
                  <a:tcPr marL="9015" marR="9015" marT="9015" marB="0" anchor="ctr">
                    <a:lnL>
                      <a:noFill/>
                    </a:lnL>
                    <a:lnR>
                      <a:noFill/>
                    </a:lnR>
                    <a:lnT>
                      <a:noFill/>
                    </a:lnT>
                    <a:lnB>
                      <a:noFill/>
                    </a:lnB>
                  </a:tcPr>
                </a:tc>
              </a:tr>
            </a:tbl>
          </a:graphicData>
        </a:graphic>
      </p:graphicFrame>
    </p:spTree>
    <p:extLst>
      <p:ext uri="{BB962C8B-B14F-4D97-AF65-F5344CB8AC3E}">
        <p14:creationId xmlns:p14="http://schemas.microsoft.com/office/powerpoint/2010/main" val="345840476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t>Comparison of trends</a:t>
            </a:r>
            <a:endParaRPr kumimoji="1" lang="ja-JP" altLang="en-US" dirty="0"/>
          </a:p>
        </p:txBody>
      </p:sp>
      <p:graphicFrame>
        <p:nvGraphicFramePr>
          <p:cNvPr id="3" name="表 2"/>
          <p:cNvGraphicFramePr>
            <a:graphicFrameLocks noGrp="1"/>
          </p:cNvGraphicFramePr>
          <p:nvPr>
            <p:extLst>
              <p:ext uri="{D42A27DB-BD31-4B8C-83A1-F6EECF244321}">
                <p14:modId xmlns:p14="http://schemas.microsoft.com/office/powerpoint/2010/main" val="2085444212"/>
              </p:ext>
            </p:extLst>
          </p:nvPr>
        </p:nvGraphicFramePr>
        <p:xfrm>
          <a:off x="323530" y="895957"/>
          <a:ext cx="8424935" cy="5356903"/>
        </p:xfrm>
        <a:graphic>
          <a:graphicData uri="http://schemas.openxmlformats.org/drawingml/2006/table">
            <a:tbl>
              <a:tblPr/>
              <a:tblGrid>
                <a:gridCol w="2896070"/>
                <a:gridCol w="347529"/>
                <a:gridCol w="347529"/>
                <a:gridCol w="347529"/>
                <a:gridCol w="4486278"/>
              </a:tblGrid>
              <a:tr h="162277">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c gridSpan="3">
                  <a:txBody>
                    <a:bodyPr/>
                    <a:lstStyle/>
                    <a:p>
                      <a:pPr algn="ctr" fontAlgn="ctr"/>
                      <a:r>
                        <a:rPr lang="fi-FI" sz="900" b="1" i="0" u="none" strike="noStrike">
                          <a:solidFill>
                            <a:srgbClr val="FFFFFF"/>
                          </a:solidFill>
                          <a:effectLst/>
                          <a:latin typeface="ＭＳ Ｐゴシック"/>
                        </a:rPr>
                        <a:t>session数</a:t>
                      </a:r>
                    </a:p>
                  </a:txBody>
                  <a:tcPr marL="9015" marR="9015" marT="9015" marB="0" anchor="ctr">
                    <a:lnL>
                      <a:noFill/>
                    </a:lnL>
                    <a:lnR>
                      <a:noFill/>
                    </a:lnR>
                    <a:lnT>
                      <a:noFill/>
                    </a:lnT>
                    <a:lnB>
                      <a:noFill/>
                    </a:lnB>
                    <a:solidFill>
                      <a:srgbClr val="1F497D"/>
                    </a:solidFill>
                  </a:tcPr>
                </a:tc>
                <a:tc hMerge="1">
                  <a:txBody>
                    <a:bodyPr/>
                    <a:lstStyle/>
                    <a:p>
                      <a:endParaRPr kumimoji="1" lang="ja-JP" altLang="en-US"/>
                    </a:p>
                  </a:txBody>
                  <a:tcPr/>
                </a:tc>
                <a:tc hMerge="1">
                  <a:txBody>
                    <a:bodyPr/>
                    <a:lstStyle/>
                    <a:p>
                      <a:endParaRPr kumimoji="1" lang="ja-JP" altLang="en-US"/>
                    </a:p>
                  </a:txBody>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252431">
                <a:tc>
                  <a:txBody>
                    <a:bodyPr/>
                    <a:lstStyle/>
                    <a:p>
                      <a:pPr algn="ctr" fontAlgn="ctr"/>
                      <a:r>
                        <a:rPr lang="en-US" sz="900" b="1" i="0" u="none" strike="noStrike">
                          <a:solidFill>
                            <a:srgbClr val="FFFFFF"/>
                          </a:solidFill>
                          <a:effectLst/>
                          <a:latin typeface="ＭＳ Ｐゴシック"/>
                        </a:rPr>
                        <a:t>Category</a:t>
                      </a:r>
                    </a:p>
                  </a:txBody>
                  <a:tcPr marL="9015" marR="9015" marT="9015" marB="0" anchor="ctr">
                    <a:lnL>
                      <a:noFill/>
                    </a:lnL>
                    <a:lnR>
                      <a:noFill/>
                    </a:lnR>
                    <a:lnT>
                      <a:noFill/>
                    </a:lnT>
                    <a:lnB>
                      <a:noFill/>
                    </a:lnB>
                    <a:solidFill>
                      <a:srgbClr val="1F497D"/>
                    </a:solidFill>
                  </a:tcPr>
                </a:tc>
                <a:tc>
                  <a:txBody>
                    <a:bodyPr/>
                    <a:lstStyle/>
                    <a:p>
                      <a:pPr algn="ctr" fontAlgn="ctr"/>
                      <a:r>
                        <a:rPr lang="en-US" altLang="ja-JP" sz="900" b="1" i="0" u="none" strike="noStrike">
                          <a:solidFill>
                            <a:srgbClr val="FFFFFF"/>
                          </a:solidFill>
                          <a:effectLst/>
                          <a:latin typeface="ＭＳ Ｐゴシック"/>
                        </a:rPr>
                        <a:t>2012</a:t>
                      </a:r>
                    </a:p>
                  </a:txBody>
                  <a:tcPr marL="9015" marR="9015" marT="9015" marB="0" anchor="ctr">
                    <a:lnL>
                      <a:noFill/>
                    </a:lnL>
                    <a:lnR>
                      <a:noFill/>
                    </a:lnR>
                    <a:lnT>
                      <a:noFill/>
                    </a:lnT>
                    <a:lnB>
                      <a:noFill/>
                    </a:lnB>
                    <a:solidFill>
                      <a:srgbClr val="1F497D"/>
                    </a:solidFill>
                  </a:tcPr>
                </a:tc>
                <a:tc>
                  <a:txBody>
                    <a:bodyPr/>
                    <a:lstStyle/>
                    <a:p>
                      <a:pPr algn="ctr" fontAlgn="ctr"/>
                      <a:r>
                        <a:rPr lang="en-US" altLang="ja-JP" sz="900" b="1" i="0" u="none" strike="noStrike">
                          <a:solidFill>
                            <a:srgbClr val="FFFFFF"/>
                          </a:solidFill>
                          <a:effectLst/>
                          <a:latin typeface="ＭＳ Ｐゴシック"/>
                        </a:rPr>
                        <a:t>2013</a:t>
                      </a:r>
                    </a:p>
                  </a:txBody>
                  <a:tcPr marL="9015" marR="9015" marT="9015" marB="0" anchor="ctr">
                    <a:lnL>
                      <a:noFill/>
                    </a:lnL>
                    <a:lnR>
                      <a:noFill/>
                    </a:lnR>
                    <a:lnT>
                      <a:noFill/>
                    </a:lnT>
                    <a:lnB>
                      <a:noFill/>
                    </a:lnB>
                    <a:solidFill>
                      <a:srgbClr val="1F497D"/>
                    </a:solidFill>
                  </a:tcPr>
                </a:tc>
                <a:tc>
                  <a:txBody>
                    <a:bodyPr/>
                    <a:lstStyle/>
                    <a:p>
                      <a:pPr algn="ctr" fontAlgn="ctr"/>
                      <a:r>
                        <a:rPr lang="en-US" altLang="ja-JP" sz="900" b="1" i="0" u="none" strike="noStrike">
                          <a:solidFill>
                            <a:srgbClr val="FFFFFF"/>
                          </a:solidFill>
                          <a:effectLst/>
                          <a:latin typeface="ＭＳ Ｐゴシック"/>
                        </a:rPr>
                        <a:t>2014</a:t>
                      </a:r>
                    </a:p>
                  </a:txBody>
                  <a:tcPr marL="9015" marR="9015" marT="9015" marB="0" anchor="ctr">
                    <a:lnL>
                      <a:noFill/>
                    </a:lnL>
                    <a:lnR>
                      <a:noFill/>
                    </a:lnR>
                    <a:lnT>
                      <a:noFill/>
                    </a:lnT>
                    <a:lnB>
                      <a:noFill/>
                    </a:lnB>
                    <a:solidFill>
                      <a:srgbClr val="1F497D"/>
                    </a:solidFill>
                  </a:tcPr>
                </a:tc>
                <a:tc>
                  <a:txBody>
                    <a:bodyPr/>
                    <a:lstStyle/>
                    <a:p>
                      <a:pPr algn="l" fontAlgn="ctr"/>
                      <a:r>
                        <a:rPr lang="ja-JP" altLang="en-US" sz="900" b="0" i="0" u="none" strike="noStrike">
                          <a:solidFill>
                            <a:srgbClr val="000000"/>
                          </a:solidFill>
                          <a:effectLst/>
                          <a:latin typeface="ＭＳ Ｐゴシック"/>
                        </a:rPr>
                        <a:t>備考</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Adoption &amp; Transformation</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26</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Agile Bootcamp</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7</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7</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7</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Coaching &amp; Mentoring</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16</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Collaboration Culture &amp; Teams</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18</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23</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Crouedsourced</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14</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年のみ設けられた</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Development Practices &amp; Craftsmanship</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16</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20</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28</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Distrubuted Agile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5</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DevOps</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13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Emerging Applications of Agile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5</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Enterprise Agile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21</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19</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28</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281015">
                <a:tc>
                  <a:txBody>
                    <a:bodyPr/>
                    <a:lstStyle/>
                    <a:p>
                      <a:pPr algn="l" fontAlgn="ctr"/>
                      <a:r>
                        <a:rPr lang="en-US" sz="900" b="0" i="0" u="none" strike="noStrike">
                          <a:solidFill>
                            <a:srgbClr val="000000"/>
                          </a:solidFill>
                          <a:effectLst/>
                          <a:latin typeface="ＭＳ Ｐゴシック"/>
                        </a:rPr>
                        <a:t>Insight - Experience Reports(2012)</a:t>
                      </a:r>
                      <a:br>
                        <a:rPr lang="en-US" sz="900" b="0" i="0" u="none" strike="noStrike">
                          <a:solidFill>
                            <a:srgbClr val="000000"/>
                          </a:solidFill>
                          <a:effectLst/>
                          <a:latin typeface="ＭＳ Ｐゴシック"/>
                        </a:rPr>
                      </a:br>
                      <a:r>
                        <a:rPr lang="en-US" sz="900" b="0" i="0" u="none" strike="noStrike">
                          <a:solidFill>
                            <a:srgbClr val="000000"/>
                          </a:solidFill>
                          <a:effectLst/>
                          <a:latin typeface="ＭＳ Ｐゴシック"/>
                        </a:rPr>
                        <a:t>/ Experience Reports(2013-)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20</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14</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25</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Keynote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3</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Leadership</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12</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16</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281015">
                <a:tc>
                  <a:txBody>
                    <a:bodyPr/>
                    <a:lstStyle/>
                    <a:p>
                      <a:pPr algn="l" fontAlgn="ctr"/>
                      <a:r>
                        <a:rPr lang="en-US" sz="900" b="0" i="0" u="none" strike="noStrike">
                          <a:solidFill>
                            <a:srgbClr val="000000"/>
                          </a:solidFill>
                          <a:effectLst/>
                          <a:latin typeface="ＭＳ Ｐゴシック"/>
                        </a:rPr>
                        <a:t>Lean Startup</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l" fontAlgn="ct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年のみ設けられ，本カテゴリのセッションは他のカテゴリをまたがったものばかりとなった</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Learning</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17</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553014">
                <a:tc>
                  <a:txBody>
                    <a:bodyPr/>
                    <a:lstStyle/>
                    <a:p>
                      <a:pPr algn="l" fontAlgn="ctr"/>
                      <a:r>
                        <a:rPr lang="en-US" sz="900" b="0" i="0" u="none" strike="noStrike">
                          <a:solidFill>
                            <a:srgbClr val="000000"/>
                          </a:solidFill>
                          <a:effectLst/>
                          <a:latin typeface="ＭＳ Ｐゴシック"/>
                        </a:rPr>
                        <a:t>Lightning Talks</a:t>
                      </a:r>
                    </a:p>
                  </a:txBody>
                  <a:tcPr marL="9015" marR="9015" marT="9015" marB="0" anchor="ctr">
                    <a:lnL>
                      <a:noFill/>
                    </a:lnL>
                    <a:lnR>
                      <a:noFill/>
                    </a:lnR>
                    <a:lnT>
                      <a:noFill/>
                    </a:lnT>
                    <a:lnB>
                      <a:noFill/>
                    </a:lnB>
                    <a:solidFill>
                      <a:srgbClr val="FFFF00"/>
                    </a:solidFill>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3</a:t>
                      </a:r>
                    </a:p>
                  </a:txBody>
                  <a:tcPr marL="9015" marR="9015" marT="9015" marB="0" anchor="ctr">
                    <a:lnL>
                      <a:noFill/>
                    </a:lnL>
                    <a:lnR>
                      <a:noFill/>
                    </a:lnR>
                    <a:lnT>
                      <a:noFill/>
                    </a:lnT>
                    <a:lnB>
                      <a:noFill/>
                    </a:lnB>
                  </a:tcPr>
                </a:tc>
                <a:tc>
                  <a:txBody>
                    <a:bodyPr/>
                    <a:lstStyle/>
                    <a:p>
                      <a:pPr algn="l" fontAlgn="ctr"/>
                      <a:r>
                        <a:rPr lang="en-US" altLang="ja-JP" sz="900" b="0" i="0" u="none" strike="noStrike">
                          <a:solidFill>
                            <a:srgbClr val="000000"/>
                          </a:solidFill>
                          <a:effectLst/>
                          <a:latin typeface="ＭＳ Ｐゴシック"/>
                        </a:rPr>
                        <a:t>2012</a:t>
                      </a:r>
                      <a:r>
                        <a:rPr lang="ja-JP" altLang="en-US" sz="900" b="0" i="0" u="none" strike="noStrike">
                          <a:solidFill>
                            <a:srgbClr val="000000"/>
                          </a:solidFill>
                          <a:effectLst/>
                          <a:latin typeface="ＭＳ Ｐゴシック"/>
                        </a:rPr>
                        <a:t>年は単独でも</a:t>
                      </a:r>
                      <a:r>
                        <a:rPr lang="en-US" altLang="ja-JP" sz="900" b="0" i="0" u="none" strike="noStrike">
                          <a:solidFill>
                            <a:srgbClr val="000000"/>
                          </a:solidFill>
                          <a:effectLst/>
                          <a:latin typeface="ＭＳ Ｐゴシック"/>
                        </a:rPr>
                        <a:t>Research</a:t>
                      </a:r>
                      <a:r>
                        <a:rPr lang="ja-JP" altLang="en-US" sz="900" b="0" i="0" u="none" strike="noStrike">
                          <a:solidFill>
                            <a:srgbClr val="000000"/>
                          </a:solidFill>
                          <a:effectLst/>
                          <a:latin typeface="ＭＳ Ｐゴシック"/>
                        </a:rPr>
                        <a:t>含むセッション内にも</a:t>
                      </a:r>
                      <a:r>
                        <a:rPr lang="en-US" altLang="ja-JP" sz="900" b="0" i="0" u="none" strike="noStrike">
                          <a:solidFill>
                            <a:srgbClr val="000000"/>
                          </a:solidFill>
                          <a:effectLst/>
                          <a:latin typeface="ＭＳ Ｐゴシック"/>
                        </a:rPr>
                        <a:t>LT</a:t>
                      </a:r>
                      <a:r>
                        <a:rPr lang="ja-JP" altLang="en-US" sz="900" b="0" i="0" u="none" strike="noStrike">
                          <a:solidFill>
                            <a:srgbClr val="000000"/>
                          </a:solidFill>
                          <a:effectLst/>
                          <a:latin typeface="ＭＳ Ｐゴシック"/>
                        </a:rPr>
                        <a:t>は存在しない</a:t>
                      </a:r>
                      <a:br>
                        <a:rPr lang="ja-JP" altLang="en-US" sz="900" b="0" i="0" u="none" strike="noStrike">
                          <a:solidFill>
                            <a:srgbClr val="000000"/>
                          </a:solidFill>
                          <a:effectLst/>
                          <a:latin typeface="ＭＳ Ｐゴシック"/>
                        </a:rPr>
                      </a:b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年は複数のカテゴリにまたがっていたものが，</a:t>
                      </a:r>
                      <a:r>
                        <a:rPr lang="en-US" altLang="ja-JP" sz="900" b="0" i="0" u="none" strike="noStrike">
                          <a:solidFill>
                            <a:srgbClr val="000000"/>
                          </a:solidFill>
                          <a:effectLst/>
                          <a:latin typeface="ＭＳ Ｐゴシック"/>
                        </a:rPr>
                        <a:t>2014</a:t>
                      </a:r>
                      <a:r>
                        <a:rPr lang="ja-JP" altLang="en-US" sz="900" b="0" i="0" u="none" strike="noStrike">
                          <a:solidFill>
                            <a:srgbClr val="000000"/>
                          </a:solidFill>
                          <a:effectLst/>
                          <a:latin typeface="ＭＳ Ｐゴシック"/>
                        </a:rPr>
                        <a:t>年は独立カテゴリになった．</a:t>
                      </a:r>
                      <a:br>
                        <a:rPr lang="ja-JP" altLang="en-US" sz="900" b="0" i="0" u="none" strike="noStrike">
                          <a:solidFill>
                            <a:srgbClr val="000000"/>
                          </a:solidFill>
                          <a:effectLst/>
                          <a:latin typeface="ＭＳ Ｐゴシック"/>
                        </a:rPr>
                      </a:b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年のセッション数は</a:t>
                      </a:r>
                      <a:r>
                        <a:rPr lang="en-US" altLang="ja-JP" sz="900" b="0" i="0" u="none" strike="noStrike">
                          <a:solidFill>
                            <a:srgbClr val="000000"/>
                          </a:solidFill>
                          <a:effectLst/>
                          <a:latin typeface="ＭＳ Ｐゴシック"/>
                        </a:rPr>
                        <a:t>LT</a:t>
                      </a:r>
                      <a:r>
                        <a:rPr lang="ja-JP" altLang="en-US" sz="900" b="0" i="0" u="none" strike="noStrike">
                          <a:solidFill>
                            <a:srgbClr val="000000"/>
                          </a:solidFill>
                          <a:effectLst/>
                          <a:latin typeface="ＭＳ Ｐゴシック"/>
                        </a:rPr>
                        <a:t>を含む場合，総数から</a:t>
                      </a:r>
                      <a:r>
                        <a:rPr lang="en-US" altLang="ja-JP" sz="900" b="0" i="0" u="none" strike="noStrike">
                          <a:solidFill>
                            <a:srgbClr val="000000"/>
                          </a:solidFill>
                          <a:effectLst/>
                          <a:latin typeface="ＭＳ Ｐゴシック"/>
                        </a:rPr>
                        <a:t>-1</a:t>
                      </a:r>
                      <a:r>
                        <a:rPr lang="ja-JP" altLang="en-US" sz="900" b="0" i="0" u="none" strike="noStrike">
                          <a:solidFill>
                            <a:srgbClr val="000000"/>
                          </a:solidFill>
                          <a:effectLst/>
                          <a:latin typeface="ＭＳ Ｐゴシック"/>
                        </a:rPr>
                        <a:t>している</a:t>
                      </a:r>
                      <a:r>
                        <a:rPr lang="en-US" altLang="ja-JP" sz="900" b="0" i="0" u="none" strike="noStrike">
                          <a:solidFill>
                            <a:srgbClr val="000000"/>
                          </a:solidFill>
                          <a:effectLst/>
                          <a:latin typeface="ＭＳ Ｐゴシック"/>
                        </a:rPr>
                        <a:t>(Research</a:t>
                      </a:r>
                      <a:r>
                        <a:rPr lang="ja-JP" altLang="en-US" sz="900" b="0" i="0" u="none" strike="noStrike">
                          <a:solidFill>
                            <a:srgbClr val="000000"/>
                          </a:solidFill>
                          <a:effectLst/>
                          <a:latin typeface="ＭＳ Ｐゴシック"/>
                        </a:rPr>
                        <a:t>は除く</a:t>
                      </a:r>
                      <a:r>
                        <a:rPr lang="en-US" altLang="ja-JP" sz="900" b="0" i="0" u="none" strike="noStrike">
                          <a:solidFill>
                            <a:srgbClr val="000000"/>
                          </a:solidFill>
                          <a:effectLst/>
                          <a:latin typeface="ＭＳ Ｐゴシック"/>
                        </a:rPr>
                        <a:t>)</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Weekly Event(2012) / Open Jam(2013-)</a:t>
                      </a:r>
                    </a:p>
                  </a:txBody>
                  <a:tcPr marL="9015" marR="9015" marT="9015" marB="0" anchor="ctr">
                    <a:lnL>
                      <a:noFill/>
                    </a:lnL>
                    <a:lnR>
                      <a:noFill/>
                    </a:lnR>
                    <a:lnT>
                      <a:noFill/>
                    </a:lnT>
                    <a:lnB>
                      <a:noFill/>
                    </a:lnB>
                    <a:solidFill>
                      <a:srgbClr val="FFFF00"/>
                    </a:solidFill>
                  </a:tcPr>
                </a:tc>
                <a:tc>
                  <a:txBody>
                    <a:bodyPr/>
                    <a:lstStyle/>
                    <a:p>
                      <a:pPr algn="r" fontAlgn="ctr"/>
                      <a:r>
                        <a:rPr lang="en-US" altLang="ja-JP" sz="900" b="0" i="0" u="none" strike="noStrike">
                          <a:solidFill>
                            <a:srgbClr val="000000"/>
                          </a:solidFill>
                          <a:effectLst/>
                          <a:latin typeface="ＭＳ Ｐゴシック"/>
                        </a:rPr>
                        <a:t>26</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4</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4</a:t>
                      </a:r>
                    </a:p>
                  </a:txBody>
                  <a:tcPr marL="9015" marR="9015" marT="9015" marB="0" anchor="ctr">
                    <a:lnL>
                      <a:noFill/>
                    </a:lnL>
                    <a:lnR>
                      <a:noFill/>
                    </a:lnR>
                    <a:lnT>
                      <a:noFill/>
                    </a:lnT>
                    <a:lnB>
                      <a:noFill/>
                    </a:lnB>
                  </a:tcPr>
                </a:tc>
                <a:tc>
                  <a:txBody>
                    <a:bodyPr/>
                    <a:lstStyle/>
                    <a:p>
                      <a:pPr algn="l" fontAlgn="ctr"/>
                      <a:r>
                        <a:rPr lang="en-US" altLang="ja-JP" sz="900" b="0" i="0" u="none" strike="noStrike">
                          <a:solidFill>
                            <a:srgbClr val="000000"/>
                          </a:solidFill>
                          <a:effectLst/>
                          <a:latin typeface="ＭＳ Ｐゴシック"/>
                        </a:rPr>
                        <a:t>2012</a:t>
                      </a:r>
                      <a:r>
                        <a:rPr lang="ja-JP" altLang="en-US" sz="900" b="0" i="0" u="none" strike="noStrike">
                          <a:solidFill>
                            <a:srgbClr val="000000"/>
                          </a:solidFill>
                          <a:effectLst/>
                          <a:latin typeface="ＭＳ Ｐゴシック"/>
                        </a:rPr>
                        <a:t>年は</a:t>
                      </a:r>
                      <a:r>
                        <a:rPr lang="en-US" altLang="ja-JP" sz="900" b="0" i="0" u="none" strike="noStrike">
                          <a:solidFill>
                            <a:srgbClr val="000000"/>
                          </a:solidFill>
                          <a:effectLst/>
                          <a:latin typeface="ＭＳ Ｐゴシック"/>
                        </a:rPr>
                        <a:t>Coaches Clinic</a:t>
                      </a:r>
                      <a:r>
                        <a:rPr lang="ja-JP" altLang="en-US" sz="900" b="0" i="0" u="none" strike="noStrike">
                          <a:solidFill>
                            <a:srgbClr val="000000"/>
                          </a:solidFill>
                          <a:effectLst/>
                          <a:latin typeface="ＭＳ Ｐゴシック"/>
                        </a:rPr>
                        <a:t>など含む。</a:t>
                      </a:r>
                      <a:r>
                        <a:rPr lang="en-US" altLang="ja-JP" sz="900" b="0" i="0" u="none" strike="noStrike">
                          <a:solidFill>
                            <a:srgbClr val="000000"/>
                          </a:solidFill>
                          <a:effectLst/>
                          <a:latin typeface="ＭＳ Ｐゴシック"/>
                        </a:rPr>
                        <a:t>4</a:t>
                      </a:r>
                      <a:r>
                        <a:rPr lang="ja-JP" altLang="en-US" sz="900" b="0" i="0" u="none" strike="noStrike">
                          <a:solidFill>
                            <a:srgbClr val="000000"/>
                          </a:solidFill>
                          <a:effectLst/>
                          <a:latin typeface="ＭＳ Ｐゴシック"/>
                        </a:rPr>
                        <a:t>日実施する、という意味</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Project Program and Portfolio Management</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0</a:t>
                      </a:r>
                    </a:p>
                  </a:txBody>
                  <a:tcPr marL="9015" marR="9015" marT="9015" marB="0" anchor="ctr">
                    <a:lnL>
                      <a:noFill/>
                    </a:lnL>
                    <a:lnR>
                      <a:noFill/>
                    </a:lnR>
                    <a:lnT>
                      <a:noFill/>
                    </a:lnT>
                    <a:lnB>
                      <a:noFill/>
                    </a:lnB>
                    <a:solidFill>
                      <a:srgbClr val="9BBB59"/>
                    </a:solidFill>
                  </a:tcPr>
                </a:tc>
                <a:tc>
                  <a:txBody>
                    <a:bodyPr/>
                    <a:lstStyle/>
                    <a:p>
                      <a:pPr algn="r" fontAlgn="ctr"/>
                      <a:r>
                        <a:rPr lang="en-US" altLang="ja-JP" sz="900" b="0" i="0" u="none" strike="noStrike">
                          <a:solidFill>
                            <a:srgbClr val="000000"/>
                          </a:solidFill>
                          <a:effectLst/>
                          <a:latin typeface="ＭＳ Ｐゴシック"/>
                        </a:rPr>
                        <a:t>25</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24</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Research</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8</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9</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9</a:t>
                      </a:r>
                    </a:p>
                  </a:txBody>
                  <a:tcPr marL="9015" marR="9015" marT="9015" marB="0" anchor="ctr">
                    <a:lnL>
                      <a:noFill/>
                    </a:lnL>
                    <a:lnR>
                      <a:noFill/>
                    </a:lnR>
                    <a:lnT>
                      <a:noFill/>
                    </a:lnT>
                    <a:lnB>
                      <a:noFill/>
                    </a:lnB>
                  </a:tcPr>
                </a:tc>
                <a:tc>
                  <a:txBody>
                    <a:bodyPr/>
                    <a:lstStyle/>
                    <a:p>
                      <a:pPr algn="l" fontAlgn="ctr"/>
                      <a:r>
                        <a:rPr lang="en-US" altLang="ja-JP" sz="900" b="0" i="0" u="none" strike="noStrike">
                          <a:solidFill>
                            <a:srgbClr val="000000"/>
                          </a:solidFill>
                          <a:effectLst/>
                          <a:latin typeface="ＭＳ Ｐゴシック"/>
                        </a:rPr>
                        <a:t>Research LT</a:t>
                      </a:r>
                      <a:r>
                        <a:rPr lang="ja-JP" altLang="en-US" sz="900" b="0" i="0" u="none" strike="noStrike">
                          <a:solidFill>
                            <a:srgbClr val="000000"/>
                          </a:solidFill>
                          <a:effectLst/>
                          <a:latin typeface="ＭＳ Ｐゴシック"/>
                        </a:rPr>
                        <a:t>が</a:t>
                      </a:r>
                      <a:r>
                        <a:rPr lang="en-US" altLang="ja-JP" sz="900" b="0" i="0" u="none" strike="noStrike">
                          <a:solidFill>
                            <a:srgbClr val="000000"/>
                          </a:solidFill>
                          <a:effectLst/>
                          <a:latin typeface="ＭＳ Ｐゴシック"/>
                        </a:rPr>
                        <a:t>Reseach</a:t>
                      </a:r>
                      <a:r>
                        <a:rPr lang="ja-JP" altLang="en-US" sz="900" b="0" i="0" u="none" strike="noStrike">
                          <a:solidFill>
                            <a:srgbClr val="000000"/>
                          </a:solidFill>
                          <a:effectLst/>
                          <a:latin typeface="ＭＳ Ｐゴシック"/>
                        </a:rPr>
                        <a:t>カテゴリ独自に存在する</a:t>
                      </a:r>
                      <a:r>
                        <a:rPr lang="en-US" altLang="ja-JP" sz="900" b="0" i="0" u="none" strike="noStrike">
                          <a:solidFill>
                            <a:srgbClr val="000000"/>
                          </a:solidFill>
                          <a:effectLst/>
                          <a:latin typeface="ＭＳ Ｐゴシック"/>
                        </a:rPr>
                        <a:t>(2013</a:t>
                      </a:r>
                      <a:r>
                        <a:rPr lang="ja-JP" altLang="en-US" sz="900" b="0" i="0" u="none" strike="noStrike">
                          <a:solidFill>
                            <a:srgbClr val="000000"/>
                          </a:solidFill>
                          <a:effectLst/>
                          <a:latin typeface="ＭＳ Ｐゴシック"/>
                        </a:rPr>
                        <a:t>年，</a:t>
                      </a:r>
                      <a:r>
                        <a:rPr lang="en-US" altLang="ja-JP" sz="900" b="0" i="0" u="none" strike="noStrike">
                          <a:solidFill>
                            <a:srgbClr val="000000"/>
                          </a:solidFill>
                          <a:effectLst/>
                          <a:latin typeface="ＭＳ Ｐゴシック"/>
                        </a:rPr>
                        <a:t>2014</a:t>
                      </a:r>
                      <a:r>
                        <a:rPr lang="ja-JP" altLang="en-US" sz="900" b="0" i="0" u="none" strike="noStrike">
                          <a:solidFill>
                            <a:srgbClr val="000000"/>
                          </a:solidFill>
                          <a:effectLst/>
                          <a:latin typeface="ＭＳ Ｐゴシック"/>
                        </a:rPr>
                        <a:t>年ともに</a:t>
                      </a:r>
                      <a:r>
                        <a:rPr lang="en-US" altLang="ja-JP" sz="900" b="0" i="0" u="none" strike="noStrike">
                          <a:solidFill>
                            <a:srgbClr val="000000"/>
                          </a:solidFill>
                          <a:effectLst/>
                          <a:latin typeface="ＭＳ Ｐゴシック"/>
                        </a:rPr>
                        <a:t>)</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Daily Envent(2012) / Special Events(2013-)</a:t>
                      </a:r>
                    </a:p>
                  </a:txBody>
                  <a:tcPr marL="9015" marR="9015" marT="9015" marB="0" anchor="ctr">
                    <a:lnL>
                      <a:noFill/>
                    </a:lnL>
                    <a:lnR>
                      <a:noFill/>
                    </a:lnR>
                    <a:lnT>
                      <a:noFill/>
                    </a:lnT>
                    <a:lnB>
                      <a:noFill/>
                    </a:lnB>
                    <a:solidFill>
                      <a:srgbClr val="FFFF00"/>
                    </a:solidFill>
                  </a:tcPr>
                </a:tc>
                <a:tc>
                  <a:txBody>
                    <a:bodyPr/>
                    <a:lstStyle/>
                    <a:p>
                      <a:pPr algn="r" fontAlgn="ctr"/>
                      <a:r>
                        <a:rPr lang="en-US" altLang="ja-JP" sz="900" b="0" i="0" u="none" strike="noStrike">
                          <a:solidFill>
                            <a:srgbClr val="000000"/>
                          </a:solidFill>
                          <a:effectLst/>
                          <a:latin typeface="ＭＳ Ｐゴシック"/>
                        </a:rPr>
                        <a:t>9</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8</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9</a:t>
                      </a:r>
                    </a:p>
                  </a:txBody>
                  <a:tcPr marL="9015" marR="9015" marT="9015" marB="0" anchor="ctr">
                    <a:lnL>
                      <a:noFill/>
                    </a:lnL>
                    <a:lnR>
                      <a:noFill/>
                    </a:lnR>
                    <a:lnT>
                      <a:noFill/>
                    </a:lnT>
                    <a:lnB>
                      <a:noFill/>
                    </a:lnB>
                  </a:tcPr>
                </a:tc>
                <a:tc>
                  <a:txBody>
                    <a:bodyPr/>
                    <a:lstStyle/>
                    <a:p>
                      <a:pPr algn="l" fontAlgn="ctr"/>
                      <a:r>
                        <a:rPr lang="ja-JP" altLang="en-US" sz="900" b="0" i="0" u="none" strike="noStrike">
                          <a:solidFill>
                            <a:srgbClr val="000000"/>
                          </a:solidFill>
                          <a:effectLst/>
                          <a:latin typeface="ＭＳ Ｐゴシック"/>
                        </a:rPr>
                        <a:t>パーティ等が該当。外しても良いかも。</a:t>
                      </a: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No Bull Know How(2012) / Stalwarts(2013-)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9</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7</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8</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Testing &amp; Quality Assurance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12</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11</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13</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en-US" sz="900" b="0" i="0" u="none" strike="noStrike">
                          <a:solidFill>
                            <a:srgbClr val="000000"/>
                          </a:solidFill>
                          <a:effectLst/>
                          <a:latin typeface="ＭＳ Ｐゴシック"/>
                        </a:rPr>
                        <a:t>User Experience</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12</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14</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11</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417014">
                <a:tc>
                  <a:txBody>
                    <a:bodyPr/>
                    <a:lstStyle/>
                    <a:p>
                      <a:pPr algn="l" fontAlgn="ctr"/>
                      <a:r>
                        <a:rPr lang="en-US" sz="900" b="0" i="0" u="none" strike="noStrike">
                          <a:solidFill>
                            <a:srgbClr val="000000"/>
                          </a:solidFill>
                          <a:effectLst/>
                          <a:latin typeface="ＭＳ Ｐゴシック"/>
                        </a:rPr>
                        <a:t>Business Value and Working With Stakeholders(2012)</a:t>
                      </a:r>
                      <a:br>
                        <a:rPr lang="en-US" sz="900" b="0" i="0" u="none" strike="noStrike">
                          <a:solidFill>
                            <a:srgbClr val="000000"/>
                          </a:solidFill>
                          <a:effectLst/>
                          <a:latin typeface="ＭＳ Ｐゴシック"/>
                        </a:rPr>
                      </a:br>
                      <a:r>
                        <a:rPr lang="en-US" sz="900" b="0" i="0" u="none" strike="noStrike">
                          <a:solidFill>
                            <a:srgbClr val="000000"/>
                          </a:solidFill>
                          <a:effectLst/>
                          <a:latin typeface="ＭＳ Ｐゴシック"/>
                        </a:rPr>
                        <a:t>/ Working with Customers(2013-)</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17</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17</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15</a:t>
                      </a:r>
                    </a:p>
                  </a:txBody>
                  <a:tcPr marL="9015" marR="9015" marT="9015" marB="0" anchor="ctr">
                    <a:lnL>
                      <a:noFill/>
                    </a:lnL>
                    <a:lnR>
                      <a:noFill/>
                    </a:lnR>
                    <a:lnT>
                      <a:noFill/>
                    </a:lnT>
                    <a:lnB>
                      <a:noFill/>
                    </a:lnB>
                  </a:tcPr>
                </a:tc>
                <a:tc>
                  <a:txBody>
                    <a:bodyPr/>
                    <a:lstStyle/>
                    <a:p>
                      <a:pPr algn="l" fontAlgn="ctr"/>
                      <a:endParaRPr lang="ja-JP" altLang="en-US" sz="900" b="0" i="0" u="none" strike="noStrike">
                        <a:solidFill>
                          <a:srgbClr val="000000"/>
                        </a:solidFill>
                        <a:effectLst/>
                        <a:latin typeface="ＭＳ Ｐゴシック"/>
                      </a:endParaRPr>
                    </a:p>
                  </a:txBody>
                  <a:tcPr marL="9015" marR="9015" marT="9015" marB="0" anchor="ctr">
                    <a:lnL>
                      <a:noFill/>
                    </a:lnL>
                    <a:lnR>
                      <a:noFill/>
                    </a:lnR>
                    <a:lnT>
                      <a:noFill/>
                    </a:lnT>
                    <a:lnB>
                      <a:noFill/>
                    </a:lnB>
                  </a:tcPr>
                </a:tc>
              </a:tr>
              <a:tr h="162277">
                <a:tc>
                  <a:txBody>
                    <a:bodyPr/>
                    <a:lstStyle/>
                    <a:p>
                      <a:pPr algn="l" fontAlgn="ctr"/>
                      <a:r>
                        <a:rPr lang="ja-JP" altLang="en-US" sz="900" b="0" i="0" u="none" strike="noStrike">
                          <a:solidFill>
                            <a:srgbClr val="000000"/>
                          </a:solidFill>
                          <a:effectLst/>
                          <a:latin typeface="ＭＳ Ｐゴシック"/>
                        </a:rPr>
                        <a:t>合計</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242</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259</a:t>
                      </a:r>
                    </a:p>
                  </a:txBody>
                  <a:tcPr marL="9015" marR="9015" marT="9015" marB="0" anchor="ctr">
                    <a:lnL>
                      <a:noFill/>
                    </a:lnL>
                    <a:lnR>
                      <a:noFill/>
                    </a:lnR>
                    <a:lnT>
                      <a:noFill/>
                    </a:lnT>
                    <a:lnB>
                      <a:noFill/>
                    </a:lnB>
                  </a:tcPr>
                </a:tc>
                <a:tc>
                  <a:txBody>
                    <a:bodyPr/>
                    <a:lstStyle/>
                    <a:p>
                      <a:pPr algn="r" fontAlgn="ctr"/>
                      <a:r>
                        <a:rPr lang="en-US" altLang="ja-JP" sz="900" b="0" i="0" u="none" strike="noStrike">
                          <a:solidFill>
                            <a:srgbClr val="000000"/>
                          </a:solidFill>
                          <a:effectLst/>
                          <a:latin typeface="ＭＳ Ｐゴシック"/>
                        </a:rPr>
                        <a:t>272</a:t>
                      </a:r>
                    </a:p>
                  </a:txBody>
                  <a:tcPr marL="9015" marR="9015" marT="9015" marB="0" anchor="ctr">
                    <a:lnL>
                      <a:noFill/>
                    </a:lnL>
                    <a:lnR>
                      <a:noFill/>
                    </a:lnR>
                    <a:lnT>
                      <a:noFill/>
                    </a:lnT>
                    <a:lnB>
                      <a:noFill/>
                    </a:lnB>
                  </a:tcPr>
                </a:tc>
                <a:tc>
                  <a:txBody>
                    <a:bodyPr/>
                    <a:lstStyle/>
                    <a:p>
                      <a:pPr algn="l" fontAlgn="ctr"/>
                      <a:endParaRPr lang="ja-JP" altLang="en-US" sz="900" b="0" i="0" u="none" strike="noStrike" dirty="0">
                        <a:solidFill>
                          <a:srgbClr val="000000"/>
                        </a:solidFill>
                        <a:effectLst/>
                        <a:latin typeface="ＭＳ Ｐゴシック"/>
                      </a:endParaRPr>
                    </a:p>
                  </a:txBody>
                  <a:tcPr marL="9015" marR="9015" marT="9015" marB="0" anchor="ctr">
                    <a:lnL>
                      <a:noFill/>
                    </a:lnL>
                    <a:lnR>
                      <a:noFill/>
                    </a:lnR>
                    <a:lnT>
                      <a:noFill/>
                    </a:lnT>
                    <a:lnB>
                      <a:noFill/>
                    </a:lnB>
                  </a:tcPr>
                </a:tc>
              </a:tr>
            </a:tbl>
          </a:graphicData>
        </a:graphic>
      </p:graphicFrame>
    </p:spTree>
    <p:extLst>
      <p:ext uri="{BB962C8B-B14F-4D97-AF65-F5344CB8AC3E}">
        <p14:creationId xmlns:p14="http://schemas.microsoft.com/office/powerpoint/2010/main" val="105223604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7"/>
          <p:cNvSpPr txBox="1">
            <a:spLocks noChangeArrowheads="1"/>
          </p:cNvSpPr>
          <p:nvPr/>
        </p:nvSpPr>
        <p:spPr bwMode="auto">
          <a:xfrm>
            <a:off x="445331" y="1052736"/>
            <a:ext cx="8240400" cy="540000"/>
          </a:xfrm>
          <a:prstGeom prst="rect">
            <a:avLst/>
          </a:prstGeom>
          <a:solidFill>
            <a:srgbClr val="7F7F7F"/>
          </a:solidFill>
          <a:ln w="12700">
            <a:solidFill>
              <a:srgbClr val="00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1. </a:t>
            </a: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Basic Information about Agile2014</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8" name="Text Box 17"/>
          <p:cNvSpPr txBox="1">
            <a:spLocks noChangeArrowheads="1"/>
          </p:cNvSpPr>
          <p:nvPr/>
        </p:nvSpPr>
        <p:spPr bwMode="auto">
          <a:xfrm>
            <a:off x="445331" y="2828934"/>
            <a:ext cx="8240400" cy="540000"/>
          </a:xfrm>
          <a:prstGeom prst="rect">
            <a:avLst/>
          </a:prstGeom>
          <a:solidFill>
            <a:srgbClr val="7F7F7F"/>
          </a:solidFill>
          <a:ln w="12700">
            <a:solidFill>
              <a:srgbClr val="00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3</a:t>
            </a:r>
            <a:r>
              <a:rPr lang="en-US" altLang="ja-JP" b="1" kern="0" dirty="0" smtClean="0">
                <a:solidFill>
                  <a:srgbClr val="FFFFFF"/>
                </a:solidFill>
                <a:latin typeface="+mn-lt"/>
              </a:rPr>
              <a:t>. </a:t>
            </a:r>
            <a:r>
              <a:rPr lang="en-US" altLang="ja-JP" b="1" kern="0" dirty="0" smtClean="0">
                <a:solidFill>
                  <a:srgbClr val="FFFFFF"/>
                </a:solidFill>
                <a:latin typeface="+mn-lt"/>
              </a:rPr>
              <a:t>The Latest Trend of Agile</a:t>
            </a:r>
            <a:endParaRPr kumimoji="1" lang="ja-JP" altLang="en-US" b="1" i="0" u="none" strike="noStrike" kern="0" cap="none" spc="0" normalizeH="0" baseline="0" noProof="0" dirty="0" smtClean="0">
              <a:ln>
                <a:noFill/>
              </a:ln>
              <a:solidFill>
                <a:srgbClr val="FFFFFF"/>
              </a:solidFill>
              <a:effectLst/>
              <a:uLnTx/>
              <a:uFillTx/>
              <a:latin typeface="+mn-lt"/>
            </a:endParaRPr>
          </a:p>
        </p:txBody>
      </p:sp>
      <p:sp>
        <p:nvSpPr>
          <p:cNvPr id="10" name="Text Box 17"/>
          <p:cNvSpPr txBox="1">
            <a:spLocks noChangeArrowheads="1"/>
          </p:cNvSpPr>
          <p:nvPr/>
        </p:nvSpPr>
        <p:spPr bwMode="auto">
          <a:xfrm>
            <a:off x="445331" y="1940835"/>
            <a:ext cx="8240400" cy="540000"/>
          </a:xfrm>
          <a:prstGeom prst="rect">
            <a:avLst/>
          </a:prstGeom>
          <a:solidFill>
            <a:srgbClr val="C00000"/>
          </a:solidFill>
          <a:ln w="12700">
            <a:solidFill>
              <a:srgbClr val="BF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smtClean="0">
                <a:solidFill>
                  <a:srgbClr val="FFFFFF"/>
                </a:solidFill>
                <a:latin typeface="+mn-lt"/>
                <a:ea typeface="ＭＳ Ｐゴシック" panose="020B0600070205080204" pitchFamily="50" charset="-128"/>
              </a:rPr>
              <a:t>2. </a:t>
            </a:r>
            <a:r>
              <a:rPr lang="en-US" altLang="ja-JP" b="1" kern="0" dirty="0" smtClean="0">
                <a:solidFill>
                  <a:srgbClr val="FFFFFF"/>
                </a:solidFill>
                <a:latin typeface="+mn-lt"/>
                <a:ea typeface="ＭＳ Ｐゴシック" panose="020B0600070205080204" pitchFamily="50" charset="-128"/>
              </a:rPr>
              <a:t>My Presentation</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11" name="Text Box 17"/>
          <p:cNvSpPr txBox="1">
            <a:spLocks noChangeArrowheads="1"/>
          </p:cNvSpPr>
          <p:nvPr/>
        </p:nvSpPr>
        <p:spPr bwMode="auto">
          <a:xfrm>
            <a:off x="445331" y="3717032"/>
            <a:ext cx="8240400" cy="540000"/>
          </a:xfrm>
          <a:prstGeom prst="rect">
            <a:avLst/>
          </a:prstGeom>
          <a:solidFill>
            <a:srgbClr val="7F7F7F"/>
          </a:solidFill>
          <a:ln w="12700">
            <a:solidFill>
              <a:srgbClr val="00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4</a:t>
            </a:r>
            <a:r>
              <a:rPr lang="en-US" altLang="ja-JP" b="1" kern="0" dirty="0" smtClean="0">
                <a:solidFill>
                  <a:srgbClr val="FFFFFF"/>
                </a:solidFill>
                <a:latin typeface="+mn-lt"/>
              </a:rPr>
              <a:t>. </a:t>
            </a:r>
            <a:r>
              <a:rPr lang="en-US" altLang="ja-JP" b="1" kern="0" dirty="0">
                <a:solidFill>
                  <a:srgbClr val="FFFFFF"/>
                </a:solidFill>
                <a:latin typeface="+mn-lt"/>
              </a:rPr>
              <a:t>Conclusions</a:t>
            </a:r>
            <a:endParaRPr kumimoji="1" lang="ja-JP" altLang="en-US" b="1" i="0" u="none" strike="noStrike" kern="0" cap="none" spc="0" normalizeH="0" baseline="0" noProof="0" dirty="0" smtClean="0">
              <a:ln>
                <a:noFill/>
              </a:ln>
              <a:solidFill>
                <a:srgbClr val="FFFFFF"/>
              </a:solidFill>
              <a:effectLst/>
              <a:uLnTx/>
              <a:uFillTx/>
              <a:latin typeface="+mn-lt"/>
            </a:endParaRPr>
          </a:p>
        </p:txBody>
      </p:sp>
    </p:spTree>
    <p:extLst>
      <p:ext uri="{BB962C8B-B14F-4D97-AF65-F5344CB8AC3E}">
        <p14:creationId xmlns:p14="http://schemas.microsoft.com/office/powerpoint/2010/main" val="58590062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solidFill>
              <a:srgbClr val="FFFFFF"/>
            </a:solidFill>
          </a:ln>
        </p:spPr>
        <p:txBody>
          <a:bodyPr>
            <a:normAutofit fontScale="90000"/>
          </a:bodyPr>
          <a:lstStyle/>
          <a:p>
            <a:r>
              <a:rPr lang="en-US" altLang="ja-JP" kern="0" dirty="0" smtClean="0">
                <a:solidFill>
                  <a:schemeClr val="accent1"/>
                </a:solidFill>
                <a:latin typeface="+mn-lt"/>
                <a:ea typeface="+mj-ea"/>
              </a:rPr>
              <a:t>This year’s session speaker!</a:t>
            </a:r>
            <a:endParaRPr kumimoji="1" lang="ja-JP" altLang="en-US" dirty="0">
              <a:latin typeface="+mn-lt"/>
              <a:ea typeface="+mj-ea"/>
            </a:endParaRPr>
          </a:p>
        </p:txBody>
      </p:sp>
      <p:pic>
        <p:nvPicPr>
          <p:cNvPr id="3" name="図 2" descr="登壇.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194" y="655200"/>
            <a:ext cx="8643612" cy="4862032"/>
          </a:xfrm>
          <a:prstGeom prst="rect">
            <a:avLst/>
          </a:prstGeom>
        </p:spPr>
      </p:pic>
    </p:spTree>
    <p:extLst>
      <p:ext uri="{BB962C8B-B14F-4D97-AF65-F5344CB8AC3E}">
        <p14:creationId xmlns:p14="http://schemas.microsoft.com/office/powerpoint/2010/main" val="57253470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solidFill>
              <a:srgbClr val="FFFFFF"/>
            </a:solidFill>
          </a:ln>
        </p:spPr>
        <p:txBody>
          <a:bodyPr>
            <a:normAutofit fontScale="90000"/>
          </a:bodyPr>
          <a:lstStyle/>
          <a:p>
            <a:r>
              <a:rPr lang="en-US" altLang="ja-JP" kern="0" dirty="0" smtClean="0">
                <a:solidFill>
                  <a:schemeClr val="accent1"/>
                </a:solidFill>
                <a:latin typeface="+mn-lt"/>
                <a:ea typeface="+mj-ea"/>
              </a:rPr>
              <a:t>This year’s session speaker!</a:t>
            </a:r>
            <a:endParaRPr kumimoji="1" lang="ja-JP" altLang="en-US" dirty="0">
              <a:latin typeface="+mn-lt"/>
              <a:ea typeface="+mj-ea"/>
            </a:endParaRPr>
          </a:p>
        </p:txBody>
      </p:sp>
      <p:pic>
        <p:nvPicPr>
          <p:cNvPr id="7" name="図 6" descr="01_セッション参加者.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71500"/>
            <a:ext cx="9144000" cy="5715000"/>
          </a:xfrm>
          <a:prstGeom prst="rect">
            <a:avLst/>
          </a:prstGeom>
        </p:spPr>
      </p:pic>
    </p:spTree>
    <p:extLst>
      <p:ext uri="{BB962C8B-B14F-4D97-AF65-F5344CB8AC3E}">
        <p14:creationId xmlns:p14="http://schemas.microsoft.com/office/powerpoint/2010/main" val="124561665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solidFill>
              <a:srgbClr val="FFFFFF"/>
            </a:solidFill>
          </a:ln>
        </p:spPr>
        <p:txBody>
          <a:bodyPr>
            <a:normAutofit fontScale="90000"/>
          </a:bodyPr>
          <a:lstStyle/>
          <a:p>
            <a:r>
              <a:rPr lang="en-US" altLang="ja-JP" kern="0" dirty="0" smtClean="0">
                <a:solidFill>
                  <a:schemeClr val="accent1"/>
                </a:solidFill>
                <a:latin typeface="+mn-lt"/>
                <a:ea typeface="+mj-ea"/>
              </a:rPr>
              <a:t>This year’s session speaker!</a:t>
            </a:r>
            <a:endParaRPr kumimoji="1" lang="ja-JP" altLang="en-US" dirty="0">
              <a:latin typeface="+mn-lt"/>
              <a:ea typeface="+mj-ea"/>
            </a:endParaRPr>
          </a:p>
        </p:txBody>
      </p:sp>
      <p:pic>
        <p:nvPicPr>
          <p:cNvPr id="2" name="図 1" descr="02_セッション情報.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50900"/>
            <a:ext cx="9144000" cy="5143500"/>
          </a:xfrm>
          <a:prstGeom prst="rect">
            <a:avLst/>
          </a:prstGeom>
        </p:spPr>
      </p:pic>
    </p:spTree>
    <p:extLst>
      <p:ext uri="{BB962C8B-B14F-4D97-AF65-F5344CB8AC3E}">
        <p14:creationId xmlns:p14="http://schemas.microsoft.com/office/powerpoint/2010/main" val="16548406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solidFill>
              <a:srgbClr val="FFFFFF"/>
            </a:solidFill>
          </a:ln>
        </p:spPr>
        <p:txBody>
          <a:bodyPr>
            <a:normAutofit fontScale="90000"/>
          </a:bodyPr>
          <a:lstStyle/>
          <a:p>
            <a:r>
              <a:rPr lang="en-US" altLang="ja-JP" kern="0" dirty="0" smtClean="0">
                <a:solidFill>
                  <a:schemeClr val="accent1"/>
                </a:solidFill>
                <a:latin typeface="+mn-lt"/>
                <a:ea typeface="+mj-ea"/>
              </a:rPr>
              <a:t>This year’s session speaker!</a:t>
            </a:r>
            <a:endParaRPr kumimoji="1" lang="ja-JP" altLang="en-US" dirty="0">
              <a:latin typeface="+mn-lt"/>
              <a:ea typeface="+mj-ea"/>
            </a:endParaRPr>
          </a:p>
        </p:txBody>
      </p:sp>
      <p:pic>
        <p:nvPicPr>
          <p:cNvPr id="2" name="図 1" descr="03_room_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50900"/>
            <a:ext cx="5148064" cy="2895786"/>
          </a:xfrm>
          <a:prstGeom prst="rect">
            <a:avLst/>
          </a:prstGeom>
        </p:spPr>
      </p:pic>
      <p:pic>
        <p:nvPicPr>
          <p:cNvPr id="3" name="図 2" descr="03_room_4.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220126"/>
            <a:ext cx="4932040" cy="2774273"/>
          </a:xfrm>
          <a:prstGeom prst="rect">
            <a:avLst/>
          </a:prstGeom>
        </p:spPr>
      </p:pic>
      <p:pic>
        <p:nvPicPr>
          <p:cNvPr id="5" name="図 4" descr="05_room_3.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90455" y="3212976"/>
            <a:ext cx="4932040" cy="2774273"/>
          </a:xfrm>
          <a:prstGeom prst="rect">
            <a:avLst/>
          </a:prstGeom>
        </p:spPr>
      </p:pic>
      <p:pic>
        <p:nvPicPr>
          <p:cNvPr id="8" name="図 7" descr="06_badge.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24128" y="476672"/>
            <a:ext cx="2698398" cy="4797152"/>
          </a:xfrm>
          <a:prstGeom prst="rect">
            <a:avLst/>
          </a:prstGeom>
        </p:spPr>
      </p:pic>
    </p:spTree>
    <p:extLst>
      <p:ext uri="{BB962C8B-B14F-4D97-AF65-F5344CB8AC3E}">
        <p14:creationId xmlns:p14="http://schemas.microsoft.com/office/powerpoint/2010/main" val="16548406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solidFill>
              <a:srgbClr val="FFFFFF"/>
            </a:solidFill>
          </a:ln>
        </p:spPr>
        <p:txBody>
          <a:bodyPr>
            <a:normAutofit fontScale="90000"/>
          </a:bodyPr>
          <a:lstStyle/>
          <a:p>
            <a:r>
              <a:rPr lang="en-US" altLang="ja-JP" kern="0" dirty="0" smtClean="0">
                <a:solidFill>
                  <a:schemeClr val="accent1"/>
                </a:solidFill>
                <a:latin typeface="+mn-lt"/>
                <a:ea typeface="+mj-ea"/>
              </a:rPr>
              <a:t>This year’s session speaker!</a:t>
            </a:r>
            <a:endParaRPr kumimoji="1" lang="ja-JP" altLang="en-US" dirty="0">
              <a:latin typeface="+mn-lt"/>
              <a:ea typeface="+mj-ea"/>
            </a:endParaRPr>
          </a:p>
        </p:txBody>
      </p:sp>
      <p:pic>
        <p:nvPicPr>
          <p:cNvPr id="7" name="図 6" descr="01_セッション参加者.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71500"/>
            <a:ext cx="9144000" cy="5715000"/>
          </a:xfrm>
          <a:prstGeom prst="rect">
            <a:avLst/>
          </a:prstGeom>
        </p:spPr>
      </p:pic>
    </p:spTree>
    <p:extLst>
      <p:ext uri="{BB962C8B-B14F-4D97-AF65-F5344CB8AC3E}">
        <p14:creationId xmlns:p14="http://schemas.microsoft.com/office/powerpoint/2010/main" val="16548406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タイトル 2"/>
          <p:cNvSpPr txBox="1">
            <a:spLocks/>
          </p:cNvSpPr>
          <p:nvPr/>
        </p:nvSpPr>
        <p:spPr>
          <a:xfrm>
            <a:off x="360000" y="5661248"/>
            <a:ext cx="8424000" cy="72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tr-TR" altLang="ja-JP" sz="2400" b="0" dirty="0">
                <a:solidFill>
                  <a:srgbClr val="000000"/>
                </a:solidFill>
                <a:latin typeface="+mn-ea"/>
                <a:ea typeface="+mn-ea"/>
                <a:cs typeface="ＭＳ 明朝"/>
                <a:hlinkClick r:id="rId3"/>
              </a:rPr>
              <a:t>http://d.hatena.ne.jp/hageyahhoo/20140730/</a:t>
            </a:r>
            <a:r>
              <a:rPr lang="tr-TR" altLang="ja-JP" sz="2400" b="0" dirty="0" smtClean="0">
                <a:solidFill>
                  <a:srgbClr val="000000"/>
                </a:solidFill>
                <a:latin typeface="+mn-ea"/>
                <a:ea typeface="+mn-ea"/>
                <a:cs typeface="ＭＳ 明朝"/>
                <a:hlinkClick r:id="rId3"/>
              </a:rPr>
              <a:t>1406683408</a:t>
            </a:r>
            <a:endParaRPr lang="tr-TR" altLang="ja-JP" sz="2400" b="0" dirty="0" smtClean="0">
              <a:solidFill>
                <a:srgbClr val="000000"/>
              </a:solidFill>
              <a:latin typeface="+mn-ea"/>
              <a:ea typeface="+mn-ea"/>
              <a:cs typeface="ＭＳ 明朝"/>
            </a:endParaRPr>
          </a:p>
        </p:txBody>
      </p:sp>
    </p:spTree>
    <p:extLst>
      <p:ext uri="{BB962C8B-B14F-4D97-AF65-F5344CB8AC3E}">
        <p14:creationId xmlns:p14="http://schemas.microsoft.com/office/powerpoint/2010/main" val="302950611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2"/>
          <p:cNvSpPr txBox="1">
            <a:spLocks/>
          </p:cNvSpPr>
          <p:nvPr/>
        </p:nvSpPr>
        <p:spPr>
          <a:xfrm>
            <a:off x="107504" y="1192412"/>
            <a:ext cx="8928992" cy="4473176"/>
          </a:xfrm>
          <a:prstGeom prst="rect">
            <a:avLst/>
          </a:prstGeom>
          <a:noFill/>
          <a:ln>
            <a:solidFill>
              <a:srgbClr val="000000"/>
            </a:solid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ja-JP" altLang="en-US" sz="1800" dirty="0"/>
              <a:t>実際の参加者は６０名程度。日本人聴講者は、把握できた</a:t>
            </a:r>
            <a:r>
              <a:rPr lang="ja-JP" altLang="en-US" sz="1800" dirty="0">
                <a:hlinkClick r:id="" action="ppaction://noaction"/>
              </a:rPr>
              <a:t>範囲</a:t>
            </a:r>
            <a:r>
              <a:rPr lang="ja-JP" altLang="en-US" sz="1800" dirty="0"/>
              <a:t>で２名。後は説明しなくても分かりますね？</a:t>
            </a:r>
          </a:p>
          <a:p>
            <a:r>
              <a:rPr lang="ja-JP" altLang="en-US" sz="1800" dirty="0">
                <a:hlinkClick r:id="" action="ppaction://noaction"/>
              </a:rPr>
              <a:t>プロジェクタ</a:t>
            </a:r>
            <a:r>
              <a:rPr lang="ja-JP" altLang="en-US" sz="1800" dirty="0"/>
              <a:t>の設定がいじられていて、</a:t>
            </a:r>
            <a:r>
              <a:rPr lang="ja-JP" altLang="en-US" sz="1800" dirty="0">
                <a:hlinkClick r:id="" action="ppaction://noaction"/>
              </a:rPr>
              <a:t>プレゼン</a:t>
            </a:r>
            <a:r>
              <a:rPr lang="ja-JP" altLang="en-US" sz="1800" dirty="0"/>
              <a:t>資料が画面に収まりきらない問題に遭遇。イベントの都合で待ち時間がほとんどなく、また係の人の協力でも解決することができなかったため、やむを得ず </a:t>
            </a:r>
            <a:r>
              <a:rPr lang="en-US" altLang="ja-JP" sz="1800" dirty="0">
                <a:hlinkClick r:id="rId3"/>
              </a:rPr>
              <a:t>PowerPoint</a:t>
            </a:r>
            <a:r>
              <a:rPr lang="ja-JP" altLang="en-US" sz="1800" dirty="0"/>
              <a:t> のオリジナル資料を</a:t>
            </a:r>
            <a:r>
              <a:rPr lang="ja-JP" altLang="en-US" sz="1800" dirty="0">
                <a:hlinkClick r:id="" action="ppaction://noaction"/>
              </a:rPr>
              <a:t>アニメーション</a:t>
            </a:r>
            <a:r>
              <a:rPr lang="ja-JP" altLang="en-US" sz="1800" dirty="0"/>
              <a:t>なしで説明することにしました。 </a:t>
            </a:r>
          </a:p>
          <a:p>
            <a:pPr lvl="1"/>
            <a:r>
              <a:rPr lang="ja-JP" altLang="en-US" dirty="0"/>
              <a:t>機材トラブルということで、後で係の方から謝罪を受けました。</a:t>
            </a:r>
          </a:p>
          <a:p>
            <a:r>
              <a:rPr lang="ja-JP" altLang="en-US" sz="1800" dirty="0"/>
              <a:t>発表途中での入退室が自由なのですが、発表途中で抜けた人は３名だけ。ほとんどの人が最後まで聞いてくれました。</a:t>
            </a:r>
          </a:p>
          <a:p>
            <a:r>
              <a:rPr lang="ja-JP" altLang="en-US" sz="1800" dirty="0"/>
              <a:t>質問者は１名。 </a:t>
            </a:r>
          </a:p>
          <a:p>
            <a:pPr lvl="1"/>
            <a:r>
              <a:rPr lang="en-US" altLang="ja-JP" dirty="0"/>
              <a:t>Q) </a:t>
            </a:r>
            <a:r>
              <a:rPr lang="ja-JP" altLang="en-US" dirty="0"/>
              <a:t>（</a:t>
            </a:r>
            <a:r>
              <a:rPr lang="en-US" altLang="ja-JP" dirty="0">
                <a:hlinkClick r:id="rId4"/>
              </a:rPr>
              <a:t>BDD</a:t>
            </a:r>
            <a:r>
              <a:rPr lang="ja-JP" altLang="en-US" dirty="0"/>
              <a:t> まで）どのくらいで実現したの？</a:t>
            </a:r>
          </a:p>
          <a:p>
            <a:pPr lvl="1"/>
            <a:r>
              <a:rPr lang="en-US" altLang="ja-JP" dirty="0"/>
              <a:t>A) </a:t>
            </a:r>
            <a:r>
              <a:rPr lang="ja-JP" altLang="en-US" dirty="0"/>
              <a:t>３ヶ月くらいですよ～？</a:t>
            </a:r>
          </a:p>
          <a:p>
            <a:pPr lvl="1"/>
            <a:r>
              <a:rPr lang="en-US" altLang="ja-JP" dirty="0"/>
              <a:t>Q) </a:t>
            </a:r>
            <a:r>
              <a:rPr lang="ja-JP" altLang="en-US" dirty="0"/>
              <a:t>ウチをサポートして！</a:t>
            </a:r>
            <a:r>
              <a:rPr lang="en-US" altLang="ja-JP" dirty="0"/>
              <a:t>w</a:t>
            </a:r>
          </a:p>
          <a:p>
            <a:r>
              <a:rPr lang="ja-JP" altLang="en-US" sz="1800" dirty="0">
                <a:hlinkClick r:id="" action="ppaction://noaction"/>
              </a:rPr>
              <a:t>論文</a:t>
            </a:r>
            <a:r>
              <a:rPr lang="ja-JP" altLang="en-US" sz="1800" dirty="0"/>
              <a:t>の </a:t>
            </a:r>
            <a:r>
              <a:rPr lang="en-US" altLang="ja-JP" sz="1800" dirty="0"/>
              <a:t>Shepherding </a:t>
            </a:r>
            <a:r>
              <a:rPr lang="ja-JP" altLang="en-US" sz="1800" dirty="0"/>
              <a:t>をして下さった </a:t>
            </a:r>
            <a:r>
              <a:rPr lang="en-US" altLang="ja-JP" sz="1800" dirty="0"/>
              <a:t>Jutta Eckstein </a:t>
            </a:r>
            <a:r>
              <a:rPr lang="ja-JP" altLang="en-US" sz="1800" dirty="0"/>
              <a:t>さんと </a:t>
            </a:r>
            <a:r>
              <a:rPr lang="en-US" altLang="ja-JP" sz="1800" dirty="0">
                <a:hlinkClick r:id="rId5"/>
              </a:rPr>
              <a:t>Rebecca</a:t>
            </a:r>
            <a:r>
              <a:rPr lang="ja-JP" altLang="en-US" sz="1800" dirty="0"/>
              <a:t> </a:t>
            </a:r>
            <a:r>
              <a:rPr lang="en-US" altLang="ja-JP" sz="1800" dirty="0" err="1"/>
              <a:t>Wirfs</a:t>
            </a:r>
            <a:r>
              <a:rPr lang="en-US" altLang="ja-JP" sz="1800" dirty="0"/>
              <a:t>-Brock </a:t>
            </a:r>
            <a:r>
              <a:rPr lang="ja-JP" altLang="en-US" sz="1800" dirty="0"/>
              <a:t>さんも、発表中ウンウンうなづきながらじっくり聞いて下さいました。そのリアクションのおかげで、安心して発表できました。 </a:t>
            </a:r>
          </a:p>
          <a:p>
            <a:pPr lvl="1"/>
            <a:r>
              <a:rPr lang="ja-JP" altLang="en-US" dirty="0"/>
              <a:t>発表終了後、「彼はリアル</a:t>
            </a:r>
            <a:r>
              <a:rPr lang="ja-JP" altLang="en-US" dirty="0">
                <a:hlinkClick r:id="" action="ppaction://noaction"/>
              </a:rPr>
              <a:t>サムライ</a:t>
            </a:r>
            <a:r>
              <a:rPr lang="ja-JP" altLang="en-US" dirty="0"/>
              <a:t>だったね」とおっしゃっているのを耳にしたのですが、一体どういう意味だったのだろう？</a:t>
            </a:r>
            <a:r>
              <a:rPr lang="en-US" altLang="ja-JP" dirty="0"/>
              <a:t>w</a:t>
            </a:r>
            <a:endParaRPr lang="ja-JP" altLang="en-US" dirty="0"/>
          </a:p>
        </p:txBody>
      </p:sp>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rPr>
              <a:t>Result</a:t>
            </a:r>
            <a:endParaRPr kumimoji="1" lang="ja-JP" altLang="en-US" dirty="0">
              <a:latin typeface="+mn-lt"/>
              <a:ea typeface="+mj-ea"/>
            </a:endParaRPr>
          </a:p>
        </p:txBody>
      </p:sp>
    </p:spTree>
    <p:extLst>
      <p:ext uri="{BB962C8B-B14F-4D97-AF65-F5344CB8AC3E}">
        <p14:creationId xmlns:p14="http://schemas.microsoft.com/office/powerpoint/2010/main" val="42333000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2"/>
          <p:cNvSpPr txBox="1">
            <a:spLocks/>
          </p:cNvSpPr>
          <p:nvPr/>
        </p:nvSpPr>
        <p:spPr>
          <a:xfrm>
            <a:off x="3660078" y="1016733"/>
            <a:ext cx="2880000" cy="108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defTabSz="381000">
              <a:spcBef>
                <a:spcPct val="20000"/>
              </a:spcBef>
              <a:buClr>
                <a:srgbClr val="FFFFFF"/>
              </a:buClr>
              <a:defRPr/>
            </a:pPr>
            <a:r>
              <a:rPr lang="en-US" altLang="ja-JP" sz="3600" kern="0" dirty="0" smtClean="0">
                <a:solidFill>
                  <a:srgbClr val="000000"/>
                </a:solidFill>
                <a:latin typeface="+mn-lt"/>
                <a:ea typeface="+mn-ea"/>
              </a:rPr>
              <a:t>Hiroyuki Ito</a:t>
            </a:r>
          </a:p>
        </p:txBody>
      </p:sp>
      <p:sp>
        <p:nvSpPr>
          <p:cNvPr id="4" name="タイトル 1"/>
          <p:cNvSpPr>
            <a:spLocks noGrp="1"/>
          </p:cNvSpPr>
          <p:nvPr>
            <p:ph type="title"/>
          </p:nvPr>
        </p:nvSpPr>
        <p:spPr>
          <a:xfrm>
            <a:off x="360000" y="252000"/>
            <a:ext cx="8424000" cy="360000"/>
          </a:xfrm>
          <a:noFill/>
          <a:ln>
            <a:solidFill>
              <a:srgbClr val="FFFFFF"/>
            </a:solidFill>
          </a:ln>
        </p:spPr>
        <p:txBody>
          <a:bodyPr>
            <a:normAutofit fontScale="90000"/>
          </a:bodyPr>
          <a:lstStyle/>
          <a:p>
            <a:r>
              <a:rPr lang="en-US" altLang="ja-JP" kern="0" dirty="0" smtClean="0">
                <a:solidFill>
                  <a:schemeClr val="accent1"/>
                </a:solidFill>
                <a:latin typeface="+mn-lt"/>
                <a:ea typeface="+mj-ea"/>
              </a:rPr>
              <a:t>About me</a:t>
            </a:r>
            <a:endParaRPr kumimoji="1" lang="ja-JP" altLang="en-US" dirty="0">
              <a:latin typeface="+mn-lt"/>
              <a:ea typeface="+mj-ea"/>
            </a:endParaRPr>
          </a:p>
        </p:txBody>
      </p:sp>
      <p:pic>
        <p:nvPicPr>
          <p:cNvPr id="2" name="図 1"/>
          <p:cNvPicPr>
            <a:picLocks noChangeAspect="1"/>
          </p:cNvPicPr>
          <p:nvPr/>
        </p:nvPicPr>
        <p:blipFill>
          <a:blip r:embed="rId3"/>
          <a:stretch>
            <a:fillRect/>
          </a:stretch>
        </p:blipFill>
        <p:spPr>
          <a:xfrm>
            <a:off x="899592" y="4857919"/>
            <a:ext cx="3404220" cy="1144041"/>
          </a:xfrm>
          <a:prstGeom prst="rect">
            <a:avLst/>
          </a:prstGeom>
        </p:spPr>
      </p:pic>
      <p:pic>
        <p:nvPicPr>
          <p:cNvPr id="6" name="図 5"/>
          <p:cNvPicPr>
            <a:picLocks noChangeAspect="1"/>
          </p:cNvPicPr>
          <p:nvPr/>
        </p:nvPicPr>
        <p:blipFill>
          <a:blip r:embed="rId4"/>
          <a:stretch>
            <a:fillRect/>
          </a:stretch>
        </p:blipFill>
        <p:spPr>
          <a:xfrm>
            <a:off x="5004048" y="4857919"/>
            <a:ext cx="3413521" cy="1153342"/>
          </a:xfrm>
          <a:prstGeom prst="rect">
            <a:avLst/>
          </a:prstGeom>
        </p:spPr>
      </p:pic>
      <p:pic>
        <p:nvPicPr>
          <p:cNvPr id="1026" name="Picture 2" descr="C:\Users\hiroyuki.a.ito\Pictures\Thehiro_v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1078" y="1016732"/>
            <a:ext cx="3429000" cy="3429000"/>
          </a:xfrm>
          <a:prstGeom prst="rect">
            <a:avLst/>
          </a:prstGeom>
          <a:noFill/>
          <a:extLst>
            <a:ext uri="{909E8E84-426E-40dd-AFC4-6F175D3DCCD1}">
              <a14:hiddenFill xmlns:a14="http://schemas.microsoft.com/office/drawing/2010/main">
                <a:solidFill>
                  <a:srgbClr val="FFFFFF"/>
                </a:solidFill>
              </a14:hiddenFill>
            </a:ext>
          </a:extLst>
        </p:spPr>
      </p:pic>
      <p:sp>
        <p:nvSpPr>
          <p:cNvPr id="7" name="タイトル 2"/>
          <p:cNvSpPr txBox="1">
            <a:spLocks/>
          </p:cNvSpPr>
          <p:nvPr/>
        </p:nvSpPr>
        <p:spPr>
          <a:xfrm>
            <a:off x="3660078" y="3169996"/>
            <a:ext cx="5400320" cy="144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lvl="0" algn="l" defTabSz="381000">
              <a:spcBef>
                <a:spcPct val="20000"/>
              </a:spcBef>
              <a:buClr>
                <a:srgbClr val="FFFFFF"/>
              </a:buClr>
              <a:defRPr/>
            </a:pPr>
            <a:r>
              <a:rPr lang="en-US" altLang="ja-JP" sz="3600" kern="0" dirty="0" smtClean="0">
                <a:solidFill>
                  <a:schemeClr val="accent1"/>
                </a:solidFill>
                <a:latin typeface="+mn-lt"/>
                <a:ea typeface="+mn-ea"/>
              </a:rPr>
              <a:t>Test-Driven</a:t>
            </a:r>
          </a:p>
          <a:p>
            <a:pPr lvl="0" algn="l" defTabSz="381000">
              <a:spcBef>
                <a:spcPct val="20000"/>
              </a:spcBef>
              <a:buClr>
                <a:srgbClr val="FFFFFF"/>
              </a:buClr>
              <a:defRPr/>
            </a:pPr>
            <a:r>
              <a:rPr lang="en-US" altLang="ja-JP" sz="3600" kern="0" dirty="0" smtClean="0">
                <a:solidFill>
                  <a:schemeClr val="accent1"/>
                </a:solidFill>
                <a:latin typeface="+mn-lt"/>
                <a:ea typeface="+mn-ea"/>
              </a:rPr>
              <a:t>Development Group</a:t>
            </a:r>
            <a:endParaRPr lang="en-US" altLang="ja-JP" sz="3600" kern="0" dirty="0" smtClean="0">
              <a:solidFill>
                <a:srgbClr val="000000"/>
              </a:solidFill>
              <a:latin typeface="+mn-lt"/>
              <a:ea typeface="+mn-ea"/>
            </a:endParaRPr>
          </a:p>
        </p:txBody>
      </p:sp>
      <p:sp>
        <p:nvSpPr>
          <p:cNvPr id="8" name="タイトル 2"/>
          <p:cNvSpPr txBox="1">
            <a:spLocks/>
          </p:cNvSpPr>
          <p:nvPr/>
        </p:nvSpPr>
        <p:spPr>
          <a:xfrm>
            <a:off x="3660078" y="2089634"/>
            <a:ext cx="5400320" cy="108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lvl="0" algn="l" defTabSz="381000">
              <a:spcBef>
                <a:spcPct val="20000"/>
              </a:spcBef>
              <a:buClr>
                <a:srgbClr val="FFFFFF"/>
              </a:buClr>
              <a:defRPr/>
            </a:pPr>
            <a:r>
              <a:rPr lang="en-US" altLang="ja-JP" sz="3600" b="0" kern="0" dirty="0" smtClean="0">
                <a:solidFill>
                  <a:schemeClr val="accent6"/>
                </a:solidFill>
                <a:latin typeface="+mn-lt"/>
                <a:ea typeface="+mn-ea"/>
                <a:hlinkClick r:id="rId6"/>
              </a:rPr>
              <a:t>@hageyahhoo</a:t>
            </a:r>
            <a:endParaRPr lang="en-US" altLang="ja-JP" sz="3600" b="0" kern="0" dirty="0" smtClean="0">
              <a:solidFill>
                <a:srgbClr val="000000"/>
              </a:solidFill>
              <a:latin typeface="+mn-lt"/>
              <a:ea typeface="+mn-ea"/>
            </a:endParaRPr>
          </a:p>
        </p:txBody>
      </p:sp>
      <p:sp>
        <p:nvSpPr>
          <p:cNvPr id="9" name="タイトル 2"/>
          <p:cNvSpPr txBox="1">
            <a:spLocks/>
          </p:cNvSpPr>
          <p:nvPr/>
        </p:nvSpPr>
        <p:spPr>
          <a:xfrm>
            <a:off x="6540398" y="1016733"/>
            <a:ext cx="2520000" cy="108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defTabSz="381000">
              <a:spcBef>
                <a:spcPct val="20000"/>
              </a:spcBef>
              <a:buClr>
                <a:srgbClr val="FFFFFF"/>
              </a:buClr>
              <a:defRPr/>
            </a:pPr>
            <a:r>
              <a:rPr lang="en-US" altLang="ja-JP" sz="3600" kern="0" dirty="0" smtClean="0">
                <a:latin typeface="+mn-lt"/>
                <a:ea typeface="+mn-ea"/>
              </a:rPr>
              <a:t>(The Hiro)</a:t>
            </a:r>
          </a:p>
        </p:txBody>
      </p:sp>
    </p:spTree>
    <p:extLst>
      <p:ext uri="{BB962C8B-B14F-4D97-AF65-F5344CB8AC3E}">
        <p14:creationId xmlns:p14="http://schemas.microsoft.com/office/powerpoint/2010/main" val="5229433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2"/>
          <p:cNvSpPr txBox="1">
            <a:spLocks/>
          </p:cNvSpPr>
          <p:nvPr/>
        </p:nvSpPr>
        <p:spPr>
          <a:xfrm>
            <a:off x="107504" y="1192412"/>
            <a:ext cx="8928992" cy="4473176"/>
          </a:xfrm>
          <a:prstGeom prst="rect">
            <a:avLst/>
          </a:prstGeom>
          <a:noFill/>
          <a:ln>
            <a:solidFill>
              <a:srgbClr val="000000"/>
            </a:solid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ja-JP" altLang="en-US" sz="1800" dirty="0"/>
              <a:t>英語を</a:t>
            </a:r>
            <a:r>
              <a:rPr lang="ja-JP" altLang="en-US" sz="1800" dirty="0">
                <a:hlinkClick r:id="" action="ppaction://noaction"/>
              </a:rPr>
              <a:t>公用語</a:t>
            </a:r>
            <a:r>
              <a:rPr lang="ja-JP" altLang="en-US" sz="1800" dirty="0"/>
              <a:t>化している会社で働いているので、英語で話すこと及び日本人ではない方の前で話すことについては、ほとんど違和感を感じませんでした。これは会社のこれまでの</a:t>
            </a:r>
            <a:r>
              <a:rPr lang="ja-JP" altLang="en-US" sz="1800" dirty="0">
                <a:hlinkClick r:id="" action="ppaction://noaction"/>
              </a:rPr>
              <a:t>施策</a:t>
            </a:r>
            <a:r>
              <a:rPr lang="ja-JP" altLang="en-US" sz="1800" dirty="0"/>
              <a:t>の成果と言っても良いのかなと改めて感じました。</a:t>
            </a:r>
          </a:p>
          <a:p>
            <a:r>
              <a:rPr lang="ja-JP" altLang="en-US" sz="1800" dirty="0"/>
              <a:t>社内で３回事前に発表して</a:t>
            </a:r>
            <a:r>
              <a:rPr lang="ja-JP" altLang="en-US" sz="1800" dirty="0">
                <a:hlinkClick r:id="" action="ppaction://noaction"/>
              </a:rPr>
              <a:t>フィードバック</a:t>
            </a:r>
            <a:r>
              <a:rPr lang="ja-JP" altLang="en-US" sz="1800" dirty="0"/>
              <a:t>を得てきたので、話すポイントと改善するポイントを事前に把握できたことは大きかったです。公式</a:t>
            </a:r>
            <a:r>
              <a:rPr lang="ja-JP" altLang="en-US" sz="1800" dirty="0">
                <a:hlinkClick r:id="" action="ppaction://noaction"/>
              </a:rPr>
              <a:t>プレゼン</a:t>
            </a:r>
            <a:r>
              <a:rPr lang="ja-JP" altLang="en-US" sz="1800" dirty="0"/>
              <a:t>は、面倒でも事前に人前でやって</a:t>
            </a:r>
            <a:r>
              <a:rPr lang="ja-JP" altLang="en-US" sz="1800" dirty="0">
                <a:hlinkClick r:id="" action="ppaction://noaction"/>
              </a:rPr>
              <a:t>フィードバック</a:t>
            </a:r>
            <a:r>
              <a:rPr lang="ja-JP" altLang="en-US" sz="1800" dirty="0"/>
              <a:t>を得た方が絶対にうまくなります。</a:t>
            </a:r>
          </a:p>
          <a:p>
            <a:r>
              <a:rPr lang="ja-JP" altLang="en-US" sz="1800" dirty="0"/>
              <a:t>今回の</a:t>
            </a:r>
            <a:r>
              <a:rPr lang="ja-JP" altLang="en-US" sz="1800" dirty="0">
                <a:hlinkClick r:id="" action="ppaction://noaction"/>
              </a:rPr>
              <a:t>論文</a:t>
            </a:r>
            <a:r>
              <a:rPr lang="ja-JP" altLang="en-US" sz="1800" dirty="0"/>
              <a:t>の内容だと、３０分で発表するには正直短すぎると感じました。半年以上やってきたことを３０分でポイントを絞って話すことの難しさ・もったいなさ・そして面白さを感じた次第です。</a:t>
            </a:r>
          </a:p>
          <a:p>
            <a:r>
              <a:rPr lang="ja-JP" altLang="en-US" sz="1800" dirty="0"/>
              <a:t>自分が業務を通して考え抜いたことを</a:t>
            </a:r>
            <a:r>
              <a:rPr lang="ja-JP" altLang="en-US" sz="1800" dirty="0">
                <a:hlinkClick r:id="" action="ppaction://noaction"/>
              </a:rPr>
              <a:t>論文</a:t>
            </a:r>
            <a:r>
              <a:rPr lang="ja-JP" altLang="en-US" sz="1800" dirty="0"/>
              <a:t>として整理することは、自分の考えを客観性を持った形で整理・評価・説明できるようになる</a:t>
            </a:r>
            <a:r>
              <a:rPr lang="ja-JP" altLang="en-US" sz="1800" dirty="0">
                <a:hlinkClick r:id="" action="ppaction://noaction"/>
              </a:rPr>
              <a:t>手法</a:t>
            </a:r>
            <a:r>
              <a:rPr lang="ja-JP" altLang="en-US" sz="1800" dirty="0"/>
              <a:t>を身につけるという意味で、非常に学ぶことが多いです。また、英語で書くことで全世界に自分の考えを届けられる機会を得られます。そのため、英語での</a:t>
            </a:r>
            <a:r>
              <a:rPr lang="ja-JP" altLang="en-US" sz="1800" dirty="0">
                <a:hlinkClick r:id="" action="ppaction://noaction"/>
              </a:rPr>
              <a:t>論文</a:t>
            </a:r>
            <a:r>
              <a:rPr lang="ja-JP" altLang="en-US" sz="1800" dirty="0"/>
              <a:t>作成は積極的にされることをオススメします。</a:t>
            </a:r>
          </a:p>
          <a:p>
            <a:endParaRPr lang="ja-JP" altLang="en-US" sz="1800" dirty="0"/>
          </a:p>
        </p:txBody>
      </p:sp>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rPr>
              <a:t>Result</a:t>
            </a:r>
            <a:endParaRPr kumimoji="1" lang="ja-JP" altLang="en-US" dirty="0">
              <a:latin typeface="+mn-lt"/>
              <a:ea typeface="+mj-ea"/>
            </a:endParaRPr>
          </a:p>
        </p:txBody>
      </p:sp>
    </p:spTree>
    <p:extLst>
      <p:ext uri="{BB962C8B-B14F-4D97-AF65-F5344CB8AC3E}">
        <p14:creationId xmlns:p14="http://schemas.microsoft.com/office/powerpoint/2010/main" val="42218941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2"/>
          <p:cNvSpPr txBox="1">
            <a:spLocks/>
          </p:cNvSpPr>
          <p:nvPr/>
        </p:nvSpPr>
        <p:spPr>
          <a:xfrm>
            <a:off x="107504" y="1192412"/>
            <a:ext cx="8928992" cy="4473176"/>
          </a:xfrm>
          <a:prstGeom prst="rect">
            <a:avLst/>
          </a:prstGeom>
          <a:noFill/>
          <a:ln>
            <a:solidFill>
              <a:srgbClr val="000000"/>
            </a:solid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ja-JP" altLang="en-US" sz="1800" dirty="0"/>
              <a:t>今回の発表を通じて多くのことを学べたので、同様の学習経験を後輩にさせたいなと考えています。私自身もこれから滾り続けますが、後輩を滾る人間に育成していくことも、人類の成長の営みとしてやっていこうと思います。</a:t>
            </a:r>
          </a:p>
        </p:txBody>
      </p:sp>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rPr>
              <a:t>Result</a:t>
            </a:r>
            <a:endParaRPr kumimoji="1" lang="ja-JP" altLang="en-US" dirty="0">
              <a:latin typeface="+mn-lt"/>
              <a:ea typeface="+mj-ea"/>
            </a:endParaRPr>
          </a:p>
        </p:txBody>
      </p:sp>
    </p:spTree>
    <p:extLst>
      <p:ext uri="{BB962C8B-B14F-4D97-AF65-F5344CB8AC3E}">
        <p14:creationId xmlns:p14="http://schemas.microsoft.com/office/powerpoint/2010/main" val="422234588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solidFill>
              <a:srgbClr val="FFFFFF"/>
            </a:solidFill>
          </a:ln>
        </p:spPr>
        <p:txBody>
          <a:bodyPr>
            <a:normAutofit fontScale="90000"/>
          </a:bodyPr>
          <a:lstStyle/>
          <a:p>
            <a:r>
              <a:rPr lang="en-US" altLang="ja-JP" kern="0" dirty="0" smtClean="0">
                <a:solidFill>
                  <a:schemeClr val="accent1"/>
                </a:solidFill>
                <a:latin typeface="+mn-lt"/>
                <a:ea typeface="+mj-ea"/>
              </a:rPr>
              <a:t>This year’s session speaker!</a:t>
            </a:r>
            <a:endParaRPr kumimoji="1" lang="ja-JP" altLang="en-US" dirty="0">
              <a:latin typeface="+mn-lt"/>
              <a:ea typeface="+mj-ea"/>
            </a:endParaRPr>
          </a:p>
        </p:txBody>
      </p:sp>
      <p:pic>
        <p:nvPicPr>
          <p:cNvPr id="3" name="図 2" descr="登壇.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194" y="655200"/>
            <a:ext cx="2593614" cy="1458908"/>
          </a:xfrm>
          <a:prstGeom prst="rect">
            <a:avLst/>
          </a:prstGeom>
        </p:spPr>
      </p:pic>
      <p:pic>
        <p:nvPicPr>
          <p:cNvPr id="2" name="図 1" descr="RebeccaAndHiro.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50900"/>
            <a:ext cx="6631516" cy="3730228"/>
          </a:xfrm>
          <a:prstGeom prst="rect">
            <a:avLst/>
          </a:prstGeom>
        </p:spPr>
      </p:pic>
      <p:pic>
        <p:nvPicPr>
          <p:cNvPr id="6" name="図 5" descr="JuttaAndHiro.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36096" y="850900"/>
            <a:ext cx="6372200" cy="3584363"/>
          </a:xfrm>
          <a:prstGeom prst="rect">
            <a:avLst/>
          </a:prstGeom>
        </p:spPr>
      </p:pic>
    </p:spTree>
    <p:extLst>
      <p:ext uri="{BB962C8B-B14F-4D97-AF65-F5344CB8AC3E}">
        <p14:creationId xmlns:p14="http://schemas.microsoft.com/office/powerpoint/2010/main" val="233216289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7"/>
          <p:cNvSpPr txBox="1">
            <a:spLocks noChangeArrowheads="1"/>
          </p:cNvSpPr>
          <p:nvPr/>
        </p:nvSpPr>
        <p:spPr bwMode="auto">
          <a:xfrm>
            <a:off x="445331" y="1052736"/>
            <a:ext cx="8240400" cy="540000"/>
          </a:xfrm>
          <a:prstGeom prst="rect">
            <a:avLst/>
          </a:prstGeom>
          <a:solidFill>
            <a:srgbClr val="7F7F7F"/>
          </a:solidFill>
          <a:ln w="12700">
            <a:solidFill>
              <a:srgbClr val="00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1. </a:t>
            </a: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Basic Information about Agile2014</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8" name="Text Box 17"/>
          <p:cNvSpPr txBox="1">
            <a:spLocks noChangeArrowheads="1"/>
          </p:cNvSpPr>
          <p:nvPr/>
        </p:nvSpPr>
        <p:spPr bwMode="auto">
          <a:xfrm>
            <a:off x="445331" y="2828934"/>
            <a:ext cx="8240400" cy="540000"/>
          </a:xfrm>
          <a:prstGeom prst="rect">
            <a:avLst/>
          </a:prstGeom>
          <a:solidFill>
            <a:srgbClr val="C00000"/>
          </a:solidFill>
          <a:ln w="12700">
            <a:solidFill>
              <a:srgbClr val="BF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3</a:t>
            </a:r>
            <a:r>
              <a:rPr lang="en-US" altLang="ja-JP" b="1" kern="0" dirty="0" smtClean="0">
                <a:solidFill>
                  <a:srgbClr val="FFFFFF"/>
                </a:solidFill>
                <a:latin typeface="+mn-lt"/>
              </a:rPr>
              <a:t>. </a:t>
            </a:r>
            <a:r>
              <a:rPr lang="en-US" altLang="ja-JP" b="1" kern="0" dirty="0" smtClean="0">
                <a:solidFill>
                  <a:srgbClr val="FFFFFF"/>
                </a:solidFill>
                <a:latin typeface="+mn-lt"/>
              </a:rPr>
              <a:t>The Latest Trend of Agile</a:t>
            </a:r>
            <a:endParaRPr kumimoji="1" lang="ja-JP" altLang="en-US" b="1" i="0" u="none" strike="noStrike" kern="0" cap="none" spc="0" normalizeH="0" baseline="0" noProof="0" dirty="0" smtClean="0">
              <a:ln>
                <a:noFill/>
              </a:ln>
              <a:solidFill>
                <a:srgbClr val="FFFFFF"/>
              </a:solidFill>
              <a:effectLst/>
              <a:uLnTx/>
              <a:uFillTx/>
              <a:latin typeface="+mn-lt"/>
            </a:endParaRPr>
          </a:p>
        </p:txBody>
      </p:sp>
      <p:sp>
        <p:nvSpPr>
          <p:cNvPr id="10" name="Text Box 17"/>
          <p:cNvSpPr txBox="1">
            <a:spLocks noChangeArrowheads="1"/>
          </p:cNvSpPr>
          <p:nvPr/>
        </p:nvSpPr>
        <p:spPr bwMode="auto">
          <a:xfrm>
            <a:off x="445331" y="1940835"/>
            <a:ext cx="8240400" cy="540000"/>
          </a:xfrm>
          <a:prstGeom prst="rect">
            <a:avLst/>
          </a:prstGeom>
          <a:solidFill>
            <a:srgbClr val="7F7F7F"/>
          </a:solidFill>
          <a:ln w="12700">
            <a:solidFill>
              <a:srgbClr val="00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smtClean="0">
                <a:solidFill>
                  <a:srgbClr val="FFFFFF"/>
                </a:solidFill>
                <a:latin typeface="+mn-lt"/>
                <a:ea typeface="ＭＳ Ｐゴシック" panose="020B0600070205080204" pitchFamily="50" charset="-128"/>
              </a:rPr>
              <a:t>2. </a:t>
            </a:r>
            <a:r>
              <a:rPr lang="en-US" altLang="ja-JP" b="1" kern="0" dirty="0" smtClean="0">
                <a:solidFill>
                  <a:srgbClr val="FFFFFF"/>
                </a:solidFill>
                <a:latin typeface="+mn-lt"/>
                <a:ea typeface="ＭＳ Ｐゴシック" panose="020B0600070205080204" pitchFamily="50" charset="-128"/>
              </a:rPr>
              <a:t>My Presentation</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11" name="Text Box 17"/>
          <p:cNvSpPr txBox="1">
            <a:spLocks noChangeArrowheads="1"/>
          </p:cNvSpPr>
          <p:nvPr/>
        </p:nvSpPr>
        <p:spPr bwMode="auto">
          <a:xfrm>
            <a:off x="445331" y="3717032"/>
            <a:ext cx="8240400" cy="540000"/>
          </a:xfrm>
          <a:prstGeom prst="rect">
            <a:avLst/>
          </a:prstGeom>
          <a:solidFill>
            <a:srgbClr val="7F7F7F"/>
          </a:solidFill>
          <a:ln w="12700">
            <a:solidFill>
              <a:srgbClr val="00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4</a:t>
            </a:r>
            <a:r>
              <a:rPr lang="en-US" altLang="ja-JP" b="1" kern="0" dirty="0" smtClean="0">
                <a:solidFill>
                  <a:srgbClr val="FFFFFF"/>
                </a:solidFill>
                <a:latin typeface="+mn-lt"/>
              </a:rPr>
              <a:t>. </a:t>
            </a:r>
            <a:r>
              <a:rPr lang="en-US" altLang="ja-JP" b="1" kern="0" dirty="0">
                <a:solidFill>
                  <a:srgbClr val="FFFFFF"/>
                </a:solidFill>
                <a:latin typeface="+mn-lt"/>
              </a:rPr>
              <a:t>Conclusions</a:t>
            </a:r>
            <a:endParaRPr kumimoji="1" lang="ja-JP" altLang="en-US" b="1" i="0" u="none" strike="noStrike" kern="0" cap="none" spc="0" normalizeH="0" baseline="0" noProof="0" dirty="0" smtClean="0">
              <a:ln>
                <a:noFill/>
              </a:ln>
              <a:solidFill>
                <a:srgbClr val="FFFFFF"/>
              </a:solidFill>
              <a:effectLst/>
              <a:uLnTx/>
              <a:uFillTx/>
              <a:latin typeface="+mn-lt"/>
            </a:endParaRPr>
          </a:p>
        </p:txBody>
      </p:sp>
    </p:spTree>
    <p:extLst>
      <p:ext uri="{BB962C8B-B14F-4D97-AF65-F5344CB8AC3E}">
        <p14:creationId xmlns:p14="http://schemas.microsoft.com/office/powerpoint/2010/main" val="58590062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solidFill>
            <a:srgbClr val="FFFFFF"/>
          </a:solidFill>
          <a:ln>
            <a:noFill/>
          </a:ln>
        </p:spPr>
        <p:txBody>
          <a:bodyPr>
            <a:normAutofit fontScale="90000"/>
          </a:bodyPr>
          <a:lstStyle/>
          <a:p>
            <a:r>
              <a:rPr lang="en-US" altLang="ja-JP" kern="0" dirty="0" smtClean="0">
                <a:solidFill>
                  <a:schemeClr val="accent1"/>
                </a:solidFill>
                <a:latin typeface="+mn-lt"/>
                <a:ea typeface="+mj-ea"/>
              </a:rPr>
              <a:t>Previous Agile</a:t>
            </a:r>
            <a:endParaRPr kumimoji="1" lang="ja-JP" altLang="en-US" dirty="0">
              <a:latin typeface="+mn-lt"/>
              <a:ea typeface="+mj-ea"/>
            </a:endParaRPr>
          </a:p>
        </p:txBody>
      </p:sp>
      <p:sp>
        <p:nvSpPr>
          <p:cNvPr id="2" name="ドーナツ 1"/>
          <p:cNvSpPr>
            <a:spLocks noChangeAspect="1"/>
          </p:cNvSpPr>
          <p:nvPr/>
        </p:nvSpPr>
        <p:spPr bwMode="auto">
          <a:xfrm>
            <a:off x="1692000" y="692696"/>
            <a:ext cx="5760000" cy="5760000"/>
          </a:xfrm>
          <a:prstGeom prst="donut">
            <a:avLst/>
          </a:prstGeom>
          <a:solidFill>
            <a:srgbClr val="3366FF"/>
          </a:solidFill>
          <a:ln>
            <a:solidFill>
              <a:srgbClr val="000000"/>
            </a:solidFill>
          </a:ln>
          <a:effectLst>
            <a:outerShdw blurRad="88900" dist="38100" dir="8100000" algn="tr" rotWithShape="0">
              <a:prstClr val="black">
                <a:alpha val="30000"/>
              </a:prstClr>
            </a:outerShdw>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ja-JP" altLang="en-US" sz="2400" b="0" i="0" u="none" strike="noStrike" kern="0" cap="none" spc="0" normalizeH="0" baseline="0" noProof="0" dirty="0" smtClean="0">
              <a:ln>
                <a:noFill/>
              </a:ln>
              <a:solidFill>
                <a:sysClr val="windowText" lastClr="000000"/>
              </a:solidFill>
              <a:effectLst/>
              <a:uLnTx/>
              <a:uFillTx/>
            </a:endParaRPr>
          </a:p>
        </p:txBody>
      </p:sp>
      <p:sp>
        <p:nvSpPr>
          <p:cNvPr id="13" name="円/楕円 12"/>
          <p:cNvSpPr>
            <a:spLocks noChangeAspect="1"/>
          </p:cNvSpPr>
          <p:nvPr/>
        </p:nvSpPr>
        <p:spPr bwMode="auto">
          <a:xfrm>
            <a:off x="3852000" y="2780927"/>
            <a:ext cx="1440000" cy="1440000"/>
          </a:xfrm>
          <a:prstGeom prst="ellipse">
            <a:avLst/>
          </a:prstGeom>
          <a:solidFill>
            <a:srgbClr val="800000"/>
          </a:solidFill>
          <a:ln>
            <a:solidFill>
              <a:srgbClr val="000000"/>
            </a:solidFill>
          </a:ln>
          <a:effectLst>
            <a:outerShdw blurRad="88900" dist="38100" dir="8100000" algn="tr" rotWithShape="0">
              <a:prstClr val="black">
                <a:alpha val="30000"/>
              </a:prstClr>
            </a:outerShdw>
          </a:effectLst>
          <a:extLst/>
        </p:spPr>
        <p:txBody>
          <a:bodyPr anchor="ctr" anchorCtr="0"/>
          <a:lstStyle/>
          <a:p>
            <a:pPr algn="ctr"/>
            <a:r>
              <a:rPr lang="en-US" altLang="ja-JP" sz="2400" b="1" dirty="0" smtClean="0">
                <a:solidFill>
                  <a:schemeClr val="bg1">
                    <a:lumMod val="95000"/>
                  </a:schemeClr>
                </a:solidFill>
              </a:rPr>
              <a:t>Value</a:t>
            </a:r>
            <a:endParaRPr lang="ja-JP" altLang="en-US" sz="2400" b="1" dirty="0">
              <a:solidFill>
                <a:schemeClr val="bg1">
                  <a:lumMod val="95000"/>
                </a:schemeClr>
              </a:solidFill>
            </a:endParaRPr>
          </a:p>
        </p:txBody>
      </p:sp>
      <p:sp>
        <p:nvSpPr>
          <p:cNvPr id="20" name="テキスト ボックス 19"/>
          <p:cNvSpPr txBox="1"/>
          <p:nvPr/>
        </p:nvSpPr>
        <p:spPr>
          <a:xfrm>
            <a:off x="3132000" y="5717867"/>
            <a:ext cx="2880000" cy="540000"/>
          </a:xfrm>
          <a:prstGeom prst="rect">
            <a:avLst/>
          </a:prstGeom>
          <a:noFill/>
          <a:ln>
            <a:noFill/>
          </a:ln>
        </p:spPr>
        <p:txBody>
          <a:bodyPr wrap="square" rtlCol="0" anchor="ctr" anchorCtr="0">
            <a:noAutofit/>
          </a:bodyPr>
          <a:lstStyle/>
          <a:p>
            <a:pPr algn="ctr"/>
            <a:r>
              <a:rPr kumimoji="0" lang="en-US" altLang="ja-JP" sz="2400" b="1" kern="0" dirty="0">
                <a:solidFill>
                  <a:sysClr val="windowText" lastClr="000000"/>
                </a:solidFill>
              </a:rPr>
              <a:t>Agile/Scrum/</a:t>
            </a:r>
            <a:r>
              <a:rPr kumimoji="0" lang="en-US" altLang="ja-JP" sz="2400" b="1" kern="0" dirty="0" smtClean="0">
                <a:solidFill>
                  <a:sysClr val="windowText" lastClr="000000"/>
                </a:solidFill>
              </a:rPr>
              <a:t>Lean</a:t>
            </a:r>
            <a:endParaRPr kumimoji="0" lang="ja-JP" altLang="en-US" sz="2400" b="1" kern="0" dirty="0">
              <a:solidFill>
                <a:sysClr val="windowText" lastClr="000000"/>
              </a:solidFill>
            </a:endParaRPr>
          </a:p>
        </p:txBody>
      </p:sp>
    </p:spTree>
    <p:extLst>
      <p:ext uri="{BB962C8B-B14F-4D97-AF65-F5344CB8AC3E}">
        <p14:creationId xmlns:p14="http://schemas.microsoft.com/office/powerpoint/2010/main" val="1780213516"/>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noFill/>
          </a:ln>
        </p:spPr>
        <p:txBody>
          <a:bodyPr>
            <a:normAutofit fontScale="90000"/>
          </a:bodyPr>
          <a:lstStyle/>
          <a:p>
            <a:r>
              <a:rPr lang="en-US" altLang="ja-JP" kern="0" dirty="0" smtClean="0">
                <a:solidFill>
                  <a:schemeClr val="accent1"/>
                </a:solidFill>
                <a:latin typeface="+mn-lt"/>
                <a:ea typeface="+mj-ea"/>
              </a:rPr>
              <a:t>The latest Agile</a:t>
            </a:r>
            <a:endParaRPr kumimoji="1" lang="ja-JP" altLang="en-US" dirty="0">
              <a:latin typeface="+mn-lt"/>
              <a:ea typeface="+mj-ea"/>
            </a:endParaRPr>
          </a:p>
        </p:txBody>
      </p:sp>
      <p:sp>
        <p:nvSpPr>
          <p:cNvPr id="2" name="ドーナツ 1"/>
          <p:cNvSpPr>
            <a:spLocks noChangeAspect="1"/>
          </p:cNvSpPr>
          <p:nvPr/>
        </p:nvSpPr>
        <p:spPr bwMode="auto">
          <a:xfrm>
            <a:off x="1692000" y="692696"/>
            <a:ext cx="5760000" cy="5760000"/>
          </a:xfrm>
          <a:prstGeom prst="donut">
            <a:avLst/>
          </a:prstGeom>
          <a:solidFill>
            <a:srgbClr val="3366FF"/>
          </a:solidFill>
          <a:ln>
            <a:solidFill>
              <a:srgbClr val="000000"/>
            </a:solidFill>
          </a:ln>
          <a:effectLst>
            <a:outerShdw blurRad="88900" dist="38100" dir="8100000" algn="tr" rotWithShape="0">
              <a:prstClr val="black">
                <a:alpha val="30000"/>
              </a:prstClr>
            </a:outerShdw>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ja-JP" altLang="en-US" sz="2400" b="0" i="0" u="none" strike="noStrike" kern="0" cap="none" spc="0" normalizeH="0" baseline="0" noProof="0" dirty="0" smtClean="0">
              <a:ln>
                <a:noFill/>
              </a:ln>
              <a:solidFill>
                <a:sysClr val="windowText" lastClr="000000"/>
              </a:solidFill>
              <a:effectLst/>
              <a:uLnTx/>
              <a:uFillTx/>
            </a:endParaRPr>
          </a:p>
        </p:txBody>
      </p:sp>
      <p:sp>
        <p:nvSpPr>
          <p:cNvPr id="13" name="円/楕円 12"/>
          <p:cNvSpPr>
            <a:spLocks noChangeAspect="1"/>
          </p:cNvSpPr>
          <p:nvPr/>
        </p:nvSpPr>
        <p:spPr bwMode="auto">
          <a:xfrm>
            <a:off x="3852000" y="2780927"/>
            <a:ext cx="1440000" cy="1440000"/>
          </a:xfrm>
          <a:prstGeom prst="ellipse">
            <a:avLst/>
          </a:prstGeom>
          <a:solidFill>
            <a:srgbClr val="800000"/>
          </a:solidFill>
          <a:ln>
            <a:solidFill>
              <a:srgbClr val="000000"/>
            </a:solidFill>
          </a:ln>
          <a:effectLst>
            <a:outerShdw blurRad="88900" dist="38100" dir="8100000" algn="tr" rotWithShape="0">
              <a:prstClr val="black">
                <a:alpha val="30000"/>
              </a:prstClr>
            </a:outerShdw>
          </a:effectLst>
          <a:extLst/>
        </p:spPr>
        <p:txBody>
          <a:bodyPr anchor="ctr" anchorCtr="0"/>
          <a:lstStyle/>
          <a:p>
            <a:pPr algn="ctr"/>
            <a:r>
              <a:rPr lang="en-US" altLang="ja-JP" sz="2400" b="1" dirty="0" smtClean="0">
                <a:solidFill>
                  <a:schemeClr val="bg1">
                    <a:lumMod val="95000"/>
                  </a:schemeClr>
                </a:solidFill>
              </a:rPr>
              <a:t>Value</a:t>
            </a:r>
            <a:endParaRPr lang="ja-JP" altLang="en-US" sz="2400" b="1" dirty="0">
              <a:solidFill>
                <a:schemeClr val="bg1">
                  <a:lumMod val="95000"/>
                </a:schemeClr>
              </a:solidFill>
            </a:endParaRPr>
          </a:p>
        </p:txBody>
      </p:sp>
      <p:sp>
        <p:nvSpPr>
          <p:cNvPr id="12" name="アーチ 11"/>
          <p:cNvSpPr>
            <a:spLocks noChangeAspect="1"/>
          </p:cNvSpPr>
          <p:nvPr/>
        </p:nvSpPr>
        <p:spPr bwMode="auto">
          <a:xfrm rot="19830689" flipV="1">
            <a:off x="2399309" y="1332120"/>
            <a:ext cx="4320000" cy="4320000"/>
          </a:xfrm>
          <a:prstGeom prst="blockArc">
            <a:avLst>
              <a:gd name="adj1" fmla="val 10800000"/>
              <a:gd name="adj2" fmla="val 17990653"/>
              <a:gd name="adj3" fmla="val 26406"/>
            </a:avLst>
          </a:prstGeom>
          <a:solidFill>
            <a:srgbClr val="660066"/>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10" name="アーチ 9"/>
          <p:cNvSpPr>
            <a:spLocks noChangeAspect="1"/>
          </p:cNvSpPr>
          <p:nvPr/>
        </p:nvSpPr>
        <p:spPr bwMode="auto">
          <a:xfrm rot="5137729" flipV="1">
            <a:off x="2416745" y="1352518"/>
            <a:ext cx="4320000" cy="4320000"/>
          </a:xfrm>
          <a:prstGeom prst="blockArc">
            <a:avLst>
              <a:gd name="adj1" fmla="val 10586606"/>
              <a:gd name="adj2" fmla="val 17673746"/>
              <a:gd name="adj3" fmla="val 25914"/>
            </a:avLst>
          </a:prstGeom>
          <a:solidFill>
            <a:srgbClr val="FF6600"/>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11" name="アーチ 10"/>
          <p:cNvSpPr>
            <a:spLocks noChangeAspect="1"/>
          </p:cNvSpPr>
          <p:nvPr/>
        </p:nvSpPr>
        <p:spPr bwMode="auto">
          <a:xfrm rot="12425021" flipV="1">
            <a:off x="2378523" y="1348690"/>
            <a:ext cx="4320000" cy="4320000"/>
          </a:xfrm>
          <a:prstGeom prst="blockArc">
            <a:avLst>
              <a:gd name="adj1" fmla="val 10647065"/>
              <a:gd name="adj2" fmla="val 17800682"/>
              <a:gd name="adj3" fmla="val 26131"/>
            </a:avLst>
          </a:prstGeom>
          <a:solidFill>
            <a:srgbClr val="008000"/>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8" name="テキスト ボックス 7"/>
          <p:cNvSpPr txBox="1"/>
          <p:nvPr/>
        </p:nvSpPr>
        <p:spPr>
          <a:xfrm>
            <a:off x="4547098" y="1757660"/>
            <a:ext cx="252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Metrics</a:t>
            </a:r>
          </a:p>
          <a:p>
            <a:pPr algn="ctr"/>
            <a:r>
              <a:rPr kumimoji="0" lang="en-US" altLang="ja-JP" sz="2000" b="1" kern="0" dirty="0" smtClean="0">
                <a:solidFill>
                  <a:sysClr val="windowText" lastClr="000000"/>
                </a:solidFill>
              </a:rPr>
              <a:t>CFD</a:t>
            </a:r>
            <a:r>
              <a:rPr kumimoji="0" lang="en-US" altLang="ja-JP" sz="2000" b="1" kern="0" dirty="0">
                <a:solidFill>
                  <a:sysClr val="windowText" lastClr="000000"/>
                </a:solidFill>
              </a:rPr>
              <a:t>/Kanban</a:t>
            </a:r>
            <a:r>
              <a:rPr kumimoji="0" lang="en-US" altLang="ja-JP" sz="2000" b="1" kern="0" dirty="0" smtClean="0">
                <a:solidFill>
                  <a:sysClr val="windowText" lastClr="000000"/>
                </a:solidFill>
              </a:rPr>
              <a:t>/KPIs</a:t>
            </a:r>
            <a:endParaRPr kumimoji="0" lang="ja-JP" altLang="en-US" sz="2000" b="1" kern="0" dirty="0">
              <a:solidFill>
                <a:sysClr val="windowText" lastClr="000000"/>
              </a:solidFill>
            </a:endParaRPr>
          </a:p>
        </p:txBody>
      </p:sp>
      <p:sp>
        <p:nvSpPr>
          <p:cNvPr id="18" name="テキスト ボックス 17"/>
          <p:cNvSpPr txBox="1"/>
          <p:nvPr/>
        </p:nvSpPr>
        <p:spPr>
          <a:xfrm>
            <a:off x="2026818" y="1757660"/>
            <a:ext cx="252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Testing</a:t>
            </a:r>
          </a:p>
          <a:p>
            <a:pPr algn="ctr"/>
            <a:r>
              <a:rPr kumimoji="0" lang="en-US" altLang="ja-JP" sz="2000" b="1" kern="0" dirty="0" smtClean="0">
                <a:solidFill>
                  <a:sysClr val="windowText" lastClr="000000"/>
                </a:solidFill>
              </a:rPr>
              <a:t>BDD</a:t>
            </a:r>
            <a:r>
              <a:rPr kumimoji="0" lang="en-US" altLang="ja-JP" sz="2000" b="1" kern="0" dirty="0">
                <a:solidFill>
                  <a:sysClr val="windowText" lastClr="000000"/>
                </a:solidFill>
              </a:rPr>
              <a:t>/ATDD/ET/</a:t>
            </a:r>
            <a:r>
              <a:rPr kumimoji="0" lang="en-US" altLang="ja-JP" sz="2000" b="1" kern="0" dirty="0" smtClean="0">
                <a:solidFill>
                  <a:sysClr val="windowText" lastClr="000000"/>
                </a:solidFill>
              </a:rPr>
              <a:t>MT</a:t>
            </a:r>
            <a:endParaRPr kumimoji="0" lang="ja-JP" altLang="en-US" sz="2000" b="1" kern="0" dirty="0">
              <a:solidFill>
                <a:sysClr val="windowText" lastClr="000000"/>
              </a:solidFill>
            </a:endParaRPr>
          </a:p>
        </p:txBody>
      </p:sp>
      <p:sp>
        <p:nvSpPr>
          <p:cNvPr id="19" name="テキスト ボックス 18"/>
          <p:cNvSpPr txBox="1"/>
          <p:nvPr/>
        </p:nvSpPr>
        <p:spPr>
          <a:xfrm>
            <a:off x="2232000" y="4581128"/>
            <a:ext cx="468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Enterprise </a:t>
            </a:r>
            <a:r>
              <a:rPr kumimoji="0" lang="en-US" altLang="ja-JP" sz="2000" b="1" kern="0" dirty="0" smtClean="0">
                <a:solidFill>
                  <a:sysClr val="windowText" lastClr="000000"/>
                </a:solidFill>
              </a:rPr>
              <a:t>Agile</a:t>
            </a:r>
          </a:p>
          <a:p>
            <a:pPr algn="ctr"/>
            <a:r>
              <a:rPr kumimoji="0" lang="en-US" altLang="ja-JP" sz="2000" b="1" kern="0" dirty="0" smtClean="0">
                <a:solidFill>
                  <a:sysClr val="windowText" lastClr="000000"/>
                </a:solidFill>
              </a:rPr>
              <a:t>Organizational </a:t>
            </a:r>
            <a:r>
              <a:rPr kumimoji="0" lang="en-US" altLang="ja-JP" sz="2000" b="1" kern="0" dirty="0">
                <a:solidFill>
                  <a:sysClr val="windowText" lastClr="000000"/>
                </a:solidFill>
              </a:rPr>
              <a:t>Change/</a:t>
            </a:r>
            <a:r>
              <a:rPr kumimoji="0" lang="en-US" altLang="ja-JP" sz="2000" b="1" kern="0" dirty="0" smtClean="0">
                <a:solidFill>
                  <a:sysClr val="windowText" lastClr="000000"/>
                </a:solidFill>
              </a:rPr>
              <a:t>Psychology</a:t>
            </a:r>
            <a:endParaRPr kumimoji="0" lang="ja-JP" altLang="en-US" sz="2000" b="1" kern="0" dirty="0">
              <a:solidFill>
                <a:sysClr val="windowText" lastClr="000000"/>
              </a:solidFill>
            </a:endParaRPr>
          </a:p>
        </p:txBody>
      </p:sp>
      <p:sp>
        <p:nvSpPr>
          <p:cNvPr id="20" name="テキスト ボックス 19"/>
          <p:cNvSpPr txBox="1"/>
          <p:nvPr/>
        </p:nvSpPr>
        <p:spPr>
          <a:xfrm>
            <a:off x="3132000" y="5717867"/>
            <a:ext cx="2880000" cy="540000"/>
          </a:xfrm>
          <a:prstGeom prst="rect">
            <a:avLst/>
          </a:prstGeom>
          <a:noFill/>
          <a:ln>
            <a:noFill/>
          </a:ln>
        </p:spPr>
        <p:txBody>
          <a:bodyPr wrap="square" rtlCol="0" anchor="ctr" anchorCtr="0">
            <a:noAutofit/>
          </a:bodyPr>
          <a:lstStyle/>
          <a:p>
            <a:pPr algn="ctr"/>
            <a:r>
              <a:rPr kumimoji="0" lang="en-US" altLang="ja-JP" sz="2400" b="1" kern="0" dirty="0">
                <a:solidFill>
                  <a:sysClr val="windowText" lastClr="000000"/>
                </a:solidFill>
              </a:rPr>
              <a:t>Agile/Scrum/</a:t>
            </a:r>
            <a:r>
              <a:rPr kumimoji="0" lang="en-US" altLang="ja-JP" sz="2400" b="1" kern="0" dirty="0" smtClean="0">
                <a:solidFill>
                  <a:sysClr val="windowText" lastClr="000000"/>
                </a:solidFill>
              </a:rPr>
              <a:t>Lean</a:t>
            </a:r>
            <a:endParaRPr kumimoji="0" lang="ja-JP" altLang="en-US" sz="2400" b="1" kern="0" dirty="0">
              <a:solidFill>
                <a:sysClr val="windowText" lastClr="000000"/>
              </a:solidFill>
            </a:endParaRPr>
          </a:p>
        </p:txBody>
      </p:sp>
    </p:spTree>
    <p:extLst>
      <p:ext uri="{BB962C8B-B14F-4D97-AF65-F5344CB8AC3E}">
        <p14:creationId xmlns:p14="http://schemas.microsoft.com/office/powerpoint/2010/main" val="10093737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linds(horizontal)">
                                      <p:cBhvr>
                                        <p:cTn id="7" dur="500"/>
                                        <p:tgtEl>
                                          <p:spTgt spid="1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linds(horizontal)">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blinds(horizontal)">
                                      <p:cBhvr>
                                        <p:cTn id="23" dur="500"/>
                                        <p:tgtEl>
                                          <p:spTgt spid="8"/>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blinds(horizontal)">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8" grpId="0"/>
      <p:bldP spid="18" grpId="0"/>
      <p:bldP spid="1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ドーナツ 1"/>
          <p:cNvSpPr>
            <a:spLocks noChangeAspect="1"/>
          </p:cNvSpPr>
          <p:nvPr/>
        </p:nvSpPr>
        <p:spPr bwMode="auto">
          <a:xfrm>
            <a:off x="1692000" y="692696"/>
            <a:ext cx="5760000" cy="5760000"/>
          </a:xfrm>
          <a:prstGeom prst="donut">
            <a:avLst/>
          </a:prstGeom>
          <a:solidFill>
            <a:srgbClr val="7F7F7F"/>
          </a:solidFill>
          <a:ln>
            <a:solidFill>
              <a:srgbClr val="000000"/>
            </a:solidFill>
          </a:ln>
          <a:effectLst>
            <a:outerShdw blurRad="88900" dist="38100" dir="8100000" algn="tr" rotWithShape="0">
              <a:prstClr val="black">
                <a:alpha val="30000"/>
              </a:prstClr>
            </a:outerShdw>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ja-JP" altLang="en-US" sz="2400" b="0" i="0" u="none" strike="noStrike" kern="0" cap="none" spc="0" normalizeH="0" baseline="0" noProof="0" dirty="0" smtClean="0">
              <a:ln>
                <a:noFill/>
              </a:ln>
              <a:solidFill>
                <a:sysClr val="windowText" lastClr="000000"/>
              </a:solidFill>
              <a:effectLst/>
              <a:uLnTx/>
              <a:uFillTx/>
            </a:endParaRPr>
          </a:p>
        </p:txBody>
      </p:sp>
      <p:sp>
        <p:nvSpPr>
          <p:cNvPr id="13" name="円/楕円 12"/>
          <p:cNvSpPr>
            <a:spLocks noChangeAspect="1"/>
          </p:cNvSpPr>
          <p:nvPr/>
        </p:nvSpPr>
        <p:spPr bwMode="auto">
          <a:xfrm>
            <a:off x="3852000" y="2780927"/>
            <a:ext cx="1440000" cy="1440000"/>
          </a:xfrm>
          <a:prstGeom prst="ellipse">
            <a:avLst/>
          </a:prstGeom>
          <a:solidFill>
            <a:srgbClr val="7F7F7F"/>
          </a:solidFill>
          <a:ln>
            <a:solidFill>
              <a:srgbClr val="000000"/>
            </a:solidFill>
          </a:ln>
          <a:effectLst>
            <a:outerShdw blurRad="88900" dist="38100" dir="8100000" algn="tr" rotWithShape="0">
              <a:prstClr val="black">
                <a:alpha val="30000"/>
              </a:prstClr>
            </a:outerShdw>
          </a:effectLst>
          <a:extLst/>
        </p:spPr>
        <p:txBody>
          <a:bodyPr anchor="ctr" anchorCtr="0"/>
          <a:lstStyle/>
          <a:p>
            <a:pPr algn="ctr"/>
            <a:r>
              <a:rPr lang="en-US" altLang="ja-JP" sz="2400" b="1" dirty="0" smtClean="0">
                <a:solidFill>
                  <a:schemeClr val="bg1">
                    <a:lumMod val="95000"/>
                  </a:schemeClr>
                </a:solidFill>
              </a:rPr>
              <a:t>Value</a:t>
            </a:r>
            <a:endParaRPr lang="ja-JP" altLang="en-US" sz="2400" b="1" dirty="0">
              <a:solidFill>
                <a:schemeClr val="bg1">
                  <a:lumMod val="95000"/>
                </a:schemeClr>
              </a:solidFill>
            </a:endParaRPr>
          </a:p>
        </p:txBody>
      </p:sp>
      <p:sp>
        <p:nvSpPr>
          <p:cNvPr id="12" name="アーチ 11"/>
          <p:cNvSpPr>
            <a:spLocks noChangeAspect="1"/>
          </p:cNvSpPr>
          <p:nvPr/>
        </p:nvSpPr>
        <p:spPr bwMode="auto">
          <a:xfrm rot="19830689" flipV="1">
            <a:off x="2399309" y="1332120"/>
            <a:ext cx="4320000" cy="4320000"/>
          </a:xfrm>
          <a:prstGeom prst="blockArc">
            <a:avLst>
              <a:gd name="adj1" fmla="val 10800000"/>
              <a:gd name="adj2" fmla="val 17990653"/>
              <a:gd name="adj3" fmla="val 26406"/>
            </a:avLst>
          </a:prstGeom>
          <a:solidFill>
            <a:srgbClr val="660066"/>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10" name="アーチ 9"/>
          <p:cNvSpPr>
            <a:spLocks noChangeAspect="1"/>
          </p:cNvSpPr>
          <p:nvPr/>
        </p:nvSpPr>
        <p:spPr bwMode="auto">
          <a:xfrm rot="5137729" flipV="1">
            <a:off x="2416745" y="1352518"/>
            <a:ext cx="4320000" cy="4320000"/>
          </a:xfrm>
          <a:prstGeom prst="blockArc">
            <a:avLst>
              <a:gd name="adj1" fmla="val 10586606"/>
              <a:gd name="adj2" fmla="val 17673746"/>
              <a:gd name="adj3" fmla="val 25914"/>
            </a:avLst>
          </a:prstGeom>
          <a:solidFill>
            <a:srgbClr val="7F7F7F"/>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11" name="アーチ 10"/>
          <p:cNvSpPr>
            <a:spLocks noChangeAspect="1"/>
          </p:cNvSpPr>
          <p:nvPr/>
        </p:nvSpPr>
        <p:spPr bwMode="auto">
          <a:xfrm rot="12425021" flipV="1">
            <a:off x="2378523" y="1348690"/>
            <a:ext cx="4320000" cy="4320000"/>
          </a:xfrm>
          <a:prstGeom prst="blockArc">
            <a:avLst>
              <a:gd name="adj1" fmla="val 10647065"/>
              <a:gd name="adj2" fmla="val 17800682"/>
              <a:gd name="adj3" fmla="val 26131"/>
            </a:avLst>
          </a:prstGeom>
          <a:solidFill>
            <a:srgbClr val="7F7F7F"/>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8" name="テキスト ボックス 7"/>
          <p:cNvSpPr txBox="1"/>
          <p:nvPr/>
        </p:nvSpPr>
        <p:spPr>
          <a:xfrm>
            <a:off x="4547098" y="1757660"/>
            <a:ext cx="252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Metrics</a:t>
            </a:r>
          </a:p>
          <a:p>
            <a:pPr algn="ctr"/>
            <a:r>
              <a:rPr kumimoji="0" lang="en-US" altLang="ja-JP" sz="2000" b="1" kern="0" dirty="0" smtClean="0">
                <a:solidFill>
                  <a:sysClr val="windowText" lastClr="000000"/>
                </a:solidFill>
              </a:rPr>
              <a:t>CFD</a:t>
            </a:r>
            <a:r>
              <a:rPr kumimoji="0" lang="en-US" altLang="ja-JP" sz="2000" b="1" kern="0" dirty="0">
                <a:solidFill>
                  <a:sysClr val="windowText" lastClr="000000"/>
                </a:solidFill>
              </a:rPr>
              <a:t>/Kanban</a:t>
            </a:r>
            <a:r>
              <a:rPr kumimoji="0" lang="en-US" altLang="ja-JP" sz="2000" b="1" kern="0" dirty="0" smtClean="0">
                <a:solidFill>
                  <a:sysClr val="windowText" lastClr="000000"/>
                </a:solidFill>
              </a:rPr>
              <a:t>/KPIs</a:t>
            </a:r>
            <a:endParaRPr kumimoji="0" lang="ja-JP" altLang="en-US" sz="2000" b="1" kern="0" dirty="0">
              <a:solidFill>
                <a:sysClr val="windowText" lastClr="000000"/>
              </a:solidFill>
            </a:endParaRPr>
          </a:p>
        </p:txBody>
      </p:sp>
      <p:sp>
        <p:nvSpPr>
          <p:cNvPr id="18" name="テキスト ボックス 17"/>
          <p:cNvSpPr txBox="1"/>
          <p:nvPr/>
        </p:nvSpPr>
        <p:spPr>
          <a:xfrm>
            <a:off x="2026818" y="1757660"/>
            <a:ext cx="252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Testing</a:t>
            </a:r>
          </a:p>
          <a:p>
            <a:pPr algn="ctr"/>
            <a:r>
              <a:rPr kumimoji="0" lang="en-US" altLang="ja-JP" sz="2000" b="1" kern="0" dirty="0" smtClean="0">
                <a:solidFill>
                  <a:sysClr val="windowText" lastClr="000000"/>
                </a:solidFill>
              </a:rPr>
              <a:t>BDD</a:t>
            </a:r>
            <a:r>
              <a:rPr kumimoji="0" lang="en-US" altLang="ja-JP" sz="2000" b="1" kern="0" dirty="0">
                <a:solidFill>
                  <a:sysClr val="windowText" lastClr="000000"/>
                </a:solidFill>
              </a:rPr>
              <a:t>/ATDD/ET/</a:t>
            </a:r>
            <a:r>
              <a:rPr kumimoji="0" lang="en-US" altLang="ja-JP" sz="2000" b="1" kern="0" dirty="0" smtClean="0">
                <a:solidFill>
                  <a:sysClr val="windowText" lastClr="000000"/>
                </a:solidFill>
              </a:rPr>
              <a:t>MT</a:t>
            </a:r>
            <a:endParaRPr kumimoji="0" lang="ja-JP" altLang="en-US" sz="2000" b="1" kern="0" dirty="0">
              <a:solidFill>
                <a:sysClr val="windowText" lastClr="000000"/>
              </a:solidFill>
            </a:endParaRPr>
          </a:p>
        </p:txBody>
      </p:sp>
      <p:sp>
        <p:nvSpPr>
          <p:cNvPr id="19" name="テキスト ボックス 18"/>
          <p:cNvSpPr txBox="1"/>
          <p:nvPr/>
        </p:nvSpPr>
        <p:spPr>
          <a:xfrm>
            <a:off x="2232000" y="4581128"/>
            <a:ext cx="468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Enterprise </a:t>
            </a:r>
            <a:r>
              <a:rPr kumimoji="0" lang="en-US" altLang="ja-JP" sz="2000" b="1" kern="0" dirty="0" smtClean="0">
                <a:solidFill>
                  <a:sysClr val="windowText" lastClr="000000"/>
                </a:solidFill>
              </a:rPr>
              <a:t>Agile</a:t>
            </a:r>
          </a:p>
          <a:p>
            <a:pPr algn="ctr"/>
            <a:r>
              <a:rPr kumimoji="0" lang="en-US" altLang="ja-JP" sz="2000" b="1" kern="0" dirty="0" smtClean="0">
                <a:solidFill>
                  <a:sysClr val="windowText" lastClr="000000"/>
                </a:solidFill>
              </a:rPr>
              <a:t>Organizational </a:t>
            </a:r>
            <a:r>
              <a:rPr kumimoji="0" lang="en-US" altLang="ja-JP" sz="2000" b="1" kern="0" dirty="0">
                <a:solidFill>
                  <a:sysClr val="windowText" lastClr="000000"/>
                </a:solidFill>
              </a:rPr>
              <a:t>Change/</a:t>
            </a:r>
            <a:r>
              <a:rPr kumimoji="0" lang="en-US" altLang="ja-JP" sz="2000" b="1" kern="0" dirty="0" smtClean="0">
                <a:solidFill>
                  <a:sysClr val="windowText" lastClr="000000"/>
                </a:solidFill>
              </a:rPr>
              <a:t>Psychology</a:t>
            </a:r>
            <a:endParaRPr kumimoji="0" lang="ja-JP" altLang="en-US" sz="2000" b="1" kern="0" dirty="0">
              <a:solidFill>
                <a:sysClr val="windowText" lastClr="000000"/>
              </a:solidFill>
            </a:endParaRPr>
          </a:p>
        </p:txBody>
      </p:sp>
      <p:sp>
        <p:nvSpPr>
          <p:cNvPr id="20" name="テキスト ボックス 19"/>
          <p:cNvSpPr txBox="1"/>
          <p:nvPr/>
        </p:nvSpPr>
        <p:spPr>
          <a:xfrm>
            <a:off x="3132000" y="5717867"/>
            <a:ext cx="2880000" cy="540000"/>
          </a:xfrm>
          <a:prstGeom prst="rect">
            <a:avLst/>
          </a:prstGeom>
          <a:noFill/>
          <a:ln>
            <a:noFill/>
          </a:ln>
        </p:spPr>
        <p:txBody>
          <a:bodyPr wrap="square" rtlCol="0" anchor="ctr" anchorCtr="0">
            <a:noAutofit/>
          </a:bodyPr>
          <a:lstStyle/>
          <a:p>
            <a:pPr algn="ctr"/>
            <a:r>
              <a:rPr kumimoji="0" lang="en-US" altLang="ja-JP" sz="2400" b="1" kern="0" dirty="0">
                <a:solidFill>
                  <a:sysClr val="windowText" lastClr="000000"/>
                </a:solidFill>
              </a:rPr>
              <a:t>Agile/Scrum/</a:t>
            </a:r>
            <a:r>
              <a:rPr kumimoji="0" lang="en-US" altLang="ja-JP" sz="2400" b="1" kern="0" dirty="0" smtClean="0">
                <a:solidFill>
                  <a:sysClr val="windowText" lastClr="000000"/>
                </a:solidFill>
              </a:rPr>
              <a:t>Lean</a:t>
            </a:r>
            <a:endParaRPr kumimoji="0" lang="ja-JP" altLang="en-US" sz="2400" b="1" kern="0" dirty="0">
              <a:solidFill>
                <a:sysClr val="windowText" lastClr="000000"/>
              </a:solidFill>
            </a:endParaRPr>
          </a:p>
        </p:txBody>
      </p:sp>
      <p:sp>
        <p:nvSpPr>
          <p:cNvPr id="14" name="タイトル 1"/>
          <p:cNvSpPr>
            <a:spLocks noGrp="1"/>
          </p:cNvSpPr>
          <p:nvPr>
            <p:ph type="title"/>
          </p:nvPr>
        </p:nvSpPr>
        <p:spPr>
          <a:xfrm>
            <a:off x="360000" y="252000"/>
            <a:ext cx="8424000" cy="360000"/>
          </a:xfrm>
          <a:noFill/>
          <a:ln>
            <a:noFill/>
          </a:ln>
        </p:spPr>
        <p:txBody>
          <a:bodyPr>
            <a:normAutofit fontScale="90000"/>
          </a:bodyPr>
          <a:lstStyle/>
          <a:p>
            <a:r>
              <a:rPr lang="en-US" altLang="ja-JP" kern="0" dirty="0" smtClean="0">
                <a:solidFill>
                  <a:schemeClr val="accent1"/>
                </a:solidFill>
                <a:latin typeface="+mn-lt"/>
                <a:ea typeface="+mj-ea"/>
              </a:rPr>
              <a:t>1. Enterprise Agile</a:t>
            </a:r>
            <a:endParaRPr kumimoji="1" lang="ja-JP" altLang="en-US" dirty="0">
              <a:latin typeface="+mn-lt"/>
              <a:ea typeface="+mj-ea"/>
            </a:endParaRPr>
          </a:p>
        </p:txBody>
      </p:sp>
    </p:spTree>
    <p:extLst>
      <p:ext uri="{BB962C8B-B14F-4D97-AF65-F5344CB8AC3E}">
        <p14:creationId xmlns:p14="http://schemas.microsoft.com/office/powerpoint/2010/main" val="374976374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グループ化 17"/>
          <p:cNvGrpSpPr/>
          <p:nvPr/>
        </p:nvGrpSpPr>
        <p:grpSpPr>
          <a:xfrm>
            <a:off x="855477" y="1788691"/>
            <a:ext cx="1521476" cy="2110952"/>
            <a:chOff x="1266668" y="1788691"/>
            <a:chExt cx="1521476" cy="2110952"/>
          </a:xfrm>
        </p:grpSpPr>
        <p:sp>
          <p:nvSpPr>
            <p:cNvPr id="8" name="Isosceles Triangle 15"/>
            <p:cNvSpPr/>
            <p:nvPr/>
          </p:nvSpPr>
          <p:spPr bwMode="auto">
            <a:xfrm>
              <a:off x="1632030" y="2150451"/>
              <a:ext cx="790752" cy="986617"/>
            </a:xfrm>
            <a:prstGeom prst="triangle">
              <a:avLst/>
            </a:prstGeom>
            <a:solidFill>
              <a:srgbClr val="00B050"/>
            </a:solid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0" name="Oval 14"/>
            <p:cNvSpPr/>
            <p:nvPr/>
          </p:nvSpPr>
          <p:spPr bwMode="auto">
            <a:xfrm>
              <a:off x="1616215" y="1788691"/>
              <a:ext cx="790752" cy="805738"/>
            </a:xfrm>
            <a:prstGeom prst="ellipse">
              <a:avLst/>
            </a:prstGeom>
            <a:solidFill>
              <a:srgbClr val="00B050"/>
            </a:solid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36" name="テキスト ボックス 35"/>
            <p:cNvSpPr txBox="1"/>
            <p:nvPr/>
          </p:nvSpPr>
          <p:spPr>
            <a:xfrm>
              <a:off x="1266668" y="3291053"/>
              <a:ext cx="1521476" cy="608590"/>
            </a:xfrm>
            <a:prstGeom prst="rect">
              <a:avLst/>
            </a:prstGeom>
            <a:noFill/>
          </p:spPr>
          <p:txBody>
            <a:bodyPr wrap="square" rtlCol="0" anchor="ctr" anchorCtr="0">
              <a:noAutofit/>
            </a:bodyPr>
            <a:lstStyle/>
            <a:p>
              <a:pPr algn="ctr"/>
              <a:r>
                <a:rPr kumimoji="1" lang="en-US" altLang="ja-JP" sz="2400" dirty="0" smtClean="0"/>
                <a:t>Business</a:t>
              </a:r>
            </a:p>
            <a:p>
              <a:pPr algn="ctr"/>
              <a:r>
                <a:rPr lang="en-US" altLang="ja-JP" sz="2400" dirty="0" smtClean="0"/>
                <a:t>Analyst</a:t>
              </a:r>
              <a:endParaRPr kumimoji="1" lang="en-US" altLang="ja-JP" sz="2400" dirty="0" smtClean="0"/>
            </a:p>
          </p:txBody>
        </p:sp>
      </p:grpSp>
      <p:grpSp>
        <p:nvGrpSpPr>
          <p:cNvPr id="13" name="グループ化 12"/>
          <p:cNvGrpSpPr/>
          <p:nvPr/>
        </p:nvGrpSpPr>
        <p:grpSpPr>
          <a:xfrm>
            <a:off x="6169160" y="1588283"/>
            <a:ext cx="1521476" cy="2110952"/>
            <a:chOff x="6929952" y="1196752"/>
            <a:chExt cx="1521476" cy="2110952"/>
          </a:xfrm>
        </p:grpSpPr>
        <p:sp>
          <p:nvSpPr>
            <p:cNvPr id="42" name="Isosceles Triangle 15"/>
            <p:cNvSpPr/>
            <p:nvPr/>
          </p:nvSpPr>
          <p:spPr bwMode="auto">
            <a:xfrm>
              <a:off x="7279499" y="1558512"/>
              <a:ext cx="790752" cy="986617"/>
            </a:xfrm>
            <a:prstGeom prst="triangle">
              <a:avLst/>
            </a:prstGeom>
            <a:solidFill>
              <a:srgbClr val="FF0000"/>
            </a:solidFill>
            <a:ln w="9525"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43" name="Oval 14"/>
            <p:cNvSpPr/>
            <p:nvPr/>
          </p:nvSpPr>
          <p:spPr bwMode="auto">
            <a:xfrm>
              <a:off x="7279499" y="1196752"/>
              <a:ext cx="790752" cy="805738"/>
            </a:xfrm>
            <a:prstGeom prst="ellipse">
              <a:avLst/>
            </a:prstGeom>
            <a:solidFill>
              <a:srgbClr val="FF0000"/>
            </a:solidFill>
            <a:ln w="9525"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44" name="テキスト ボックス 43"/>
            <p:cNvSpPr txBox="1"/>
            <p:nvPr/>
          </p:nvSpPr>
          <p:spPr>
            <a:xfrm>
              <a:off x="6929952" y="2699114"/>
              <a:ext cx="1521476" cy="608590"/>
            </a:xfrm>
            <a:prstGeom prst="rect">
              <a:avLst/>
            </a:prstGeom>
            <a:noFill/>
          </p:spPr>
          <p:txBody>
            <a:bodyPr wrap="square" rtlCol="0" anchor="ctr" anchorCtr="0">
              <a:noAutofit/>
            </a:bodyPr>
            <a:lstStyle/>
            <a:p>
              <a:pPr algn="ctr"/>
              <a:r>
                <a:rPr lang="en-US" altLang="ja-JP" sz="2400" dirty="0" smtClean="0"/>
                <a:t>Executive</a:t>
              </a:r>
              <a:endParaRPr kumimoji="1" lang="en-US" altLang="ja-JP" sz="2400" dirty="0" smtClean="0"/>
            </a:p>
          </p:txBody>
        </p:sp>
      </p:grpSp>
      <p:grpSp>
        <p:nvGrpSpPr>
          <p:cNvPr id="14" name="グループ化 13"/>
          <p:cNvGrpSpPr/>
          <p:nvPr/>
        </p:nvGrpSpPr>
        <p:grpSpPr>
          <a:xfrm>
            <a:off x="6518761" y="3631049"/>
            <a:ext cx="1521476" cy="2110952"/>
            <a:chOff x="6929952" y="4088654"/>
            <a:chExt cx="1521476" cy="2110952"/>
          </a:xfrm>
        </p:grpSpPr>
        <p:sp>
          <p:nvSpPr>
            <p:cNvPr id="46" name="Isosceles Triangle 15"/>
            <p:cNvSpPr/>
            <p:nvPr/>
          </p:nvSpPr>
          <p:spPr bwMode="auto">
            <a:xfrm>
              <a:off x="7295311" y="4450413"/>
              <a:ext cx="790752" cy="986617"/>
            </a:xfrm>
            <a:prstGeom prst="triangle">
              <a:avLst/>
            </a:prstGeom>
            <a:solidFill>
              <a:schemeClr val="bg1">
                <a:lumMod val="50000"/>
              </a:schemeClr>
            </a:solidFill>
            <a:ln w="9525" cap="flat" cmpd="sng" algn="ctr">
              <a:solidFill>
                <a:schemeClr val="bg1">
                  <a:lumMod val="50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47" name="Oval 14"/>
            <p:cNvSpPr/>
            <p:nvPr/>
          </p:nvSpPr>
          <p:spPr bwMode="auto">
            <a:xfrm>
              <a:off x="7279499" y="4088654"/>
              <a:ext cx="790752" cy="805738"/>
            </a:xfrm>
            <a:prstGeom prst="ellipse">
              <a:avLst/>
            </a:prstGeom>
            <a:solidFill>
              <a:schemeClr val="bg1">
                <a:lumMod val="50000"/>
              </a:schemeClr>
            </a:solidFill>
            <a:ln w="9525" cap="flat" cmpd="sng" algn="ctr">
              <a:solidFill>
                <a:schemeClr val="bg1">
                  <a:lumMod val="50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7" name="テキスト ボックス 56"/>
            <p:cNvSpPr txBox="1"/>
            <p:nvPr/>
          </p:nvSpPr>
          <p:spPr>
            <a:xfrm>
              <a:off x="6929952" y="5591016"/>
              <a:ext cx="1521476" cy="608590"/>
            </a:xfrm>
            <a:prstGeom prst="rect">
              <a:avLst/>
            </a:prstGeom>
            <a:noFill/>
          </p:spPr>
          <p:txBody>
            <a:bodyPr wrap="square" rtlCol="0" anchor="ctr" anchorCtr="0">
              <a:noAutofit/>
            </a:bodyPr>
            <a:lstStyle/>
            <a:p>
              <a:pPr algn="ctr"/>
              <a:r>
                <a:rPr kumimoji="1" lang="en-US" altLang="ja-JP" sz="2400" dirty="0" smtClean="0"/>
                <a:t>Manager</a:t>
              </a:r>
            </a:p>
          </p:txBody>
        </p:sp>
      </p:grpSp>
      <p:grpSp>
        <p:nvGrpSpPr>
          <p:cNvPr id="9" name="グループ化 8"/>
          <p:cNvGrpSpPr/>
          <p:nvPr/>
        </p:nvGrpSpPr>
        <p:grpSpPr>
          <a:xfrm>
            <a:off x="4245205" y="3360180"/>
            <a:ext cx="2434361" cy="1989174"/>
            <a:chOff x="6476709" y="4237322"/>
            <a:chExt cx="2880000" cy="2353316"/>
          </a:xfrm>
        </p:grpSpPr>
        <p:grpSp>
          <p:nvGrpSpPr>
            <p:cNvPr id="33" name="グループ化 32"/>
            <p:cNvGrpSpPr/>
            <p:nvPr/>
          </p:nvGrpSpPr>
          <p:grpSpPr>
            <a:xfrm>
              <a:off x="7448951" y="4237322"/>
              <a:ext cx="954220" cy="1595218"/>
              <a:chOff x="6300081" y="2780721"/>
              <a:chExt cx="719667" cy="1157112"/>
            </a:xfrm>
            <a:solidFill>
              <a:schemeClr val="accent1"/>
            </a:solidFill>
          </p:grpSpPr>
          <p:sp>
            <p:nvSpPr>
              <p:cNvPr id="34" name="Isosceles Triangle 15"/>
              <p:cNvSpPr/>
              <p:nvPr/>
            </p:nvSpPr>
            <p:spPr bwMode="auto">
              <a:xfrm>
                <a:off x="6314193" y="3091167"/>
                <a:ext cx="705555" cy="846666"/>
              </a:xfrm>
              <a:prstGeom prst="triangle">
                <a:avLst/>
              </a:prstGeom>
              <a:grpFill/>
              <a:ln w="9525" cap="flat" cmpd="sng" algn="ctr">
                <a:solidFill>
                  <a:schemeClr val="accent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35" name="Oval 14"/>
              <p:cNvSpPr/>
              <p:nvPr/>
            </p:nvSpPr>
            <p:spPr bwMode="auto">
              <a:xfrm>
                <a:off x="6300081" y="2780721"/>
                <a:ext cx="705555" cy="691445"/>
              </a:xfrm>
              <a:prstGeom prst="ellipse">
                <a:avLst/>
              </a:prstGeom>
              <a:grpFill/>
              <a:ln w="9525" cap="flat" cmpd="sng" algn="ctr">
                <a:solidFill>
                  <a:schemeClr val="accent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9" name="テキスト ボックス 38"/>
            <p:cNvSpPr txBox="1"/>
            <p:nvPr/>
          </p:nvSpPr>
          <p:spPr>
            <a:xfrm>
              <a:off x="6476709" y="5870638"/>
              <a:ext cx="2880000" cy="720000"/>
            </a:xfrm>
            <a:prstGeom prst="rect">
              <a:avLst/>
            </a:prstGeom>
            <a:noFill/>
          </p:spPr>
          <p:txBody>
            <a:bodyPr wrap="square" rtlCol="0" anchor="ctr" anchorCtr="0">
              <a:noAutofit/>
            </a:bodyPr>
            <a:lstStyle/>
            <a:p>
              <a:pPr algn="ctr"/>
              <a:r>
                <a:rPr lang="en-US" altLang="ja-JP" sz="2400" dirty="0" smtClean="0"/>
                <a:t>Agile Coach</a:t>
              </a:r>
            </a:p>
            <a:p>
              <a:pPr algn="ctr"/>
              <a:r>
                <a:rPr lang="en-US" altLang="ja-JP" sz="2400" dirty="0" smtClean="0"/>
                <a:t>(The Hiro)</a:t>
              </a:r>
            </a:p>
          </p:txBody>
        </p:sp>
      </p:grpSp>
      <p:grpSp>
        <p:nvGrpSpPr>
          <p:cNvPr id="5" name="グループ化 4"/>
          <p:cNvGrpSpPr/>
          <p:nvPr/>
        </p:nvGrpSpPr>
        <p:grpSpPr>
          <a:xfrm>
            <a:off x="2376953" y="3655289"/>
            <a:ext cx="1926467" cy="1998360"/>
            <a:chOff x="2237828" y="3595348"/>
            <a:chExt cx="2279130" cy="2364185"/>
          </a:xfrm>
        </p:grpSpPr>
        <p:grpSp>
          <p:nvGrpSpPr>
            <p:cNvPr id="15" name="グループ化 14"/>
            <p:cNvGrpSpPr/>
            <p:nvPr/>
          </p:nvGrpSpPr>
          <p:grpSpPr>
            <a:xfrm>
              <a:off x="2431160" y="3595348"/>
              <a:ext cx="954217" cy="1595214"/>
              <a:chOff x="6300082" y="2780722"/>
              <a:chExt cx="719666" cy="1157111"/>
            </a:xfrm>
            <a:solidFill>
              <a:srgbClr val="FFC000"/>
            </a:solidFill>
          </p:grpSpPr>
          <p:sp>
            <p:nvSpPr>
              <p:cNvPr id="16"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7"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7" name="テキスト ボックス 36"/>
            <p:cNvSpPr txBox="1"/>
            <p:nvPr/>
          </p:nvSpPr>
          <p:spPr>
            <a:xfrm>
              <a:off x="2237828" y="5239533"/>
              <a:ext cx="2279130" cy="720000"/>
            </a:xfrm>
            <a:prstGeom prst="rect">
              <a:avLst/>
            </a:prstGeom>
            <a:noFill/>
          </p:spPr>
          <p:txBody>
            <a:bodyPr wrap="square" rtlCol="0" anchor="ctr" anchorCtr="0">
              <a:noAutofit/>
            </a:bodyPr>
            <a:lstStyle/>
            <a:p>
              <a:pPr algn="ctr"/>
              <a:r>
                <a:rPr lang="en-US" altLang="ja-JP" sz="2400" dirty="0" smtClean="0"/>
                <a:t>UI/UX</a:t>
              </a:r>
            </a:p>
            <a:p>
              <a:pPr algn="ctr"/>
              <a:r>
                <a:rPr lang="en-US" altLang="ja-JP" sz="2400" dirty="0" smtClean="0"/>
                <a:t>Designers</a:t>
              </a:r>
              <a:endParaRPr kumimoji="1" lang="ja-JP" altLang="en-US" sz="2400" dirty="0"/>
            </a:p>
          </p:txBody>
        </p:sp>
        <p:grpSp>
          <p:nvGrpSpPr>
            <p:cNvPr id="48" name="グループ化 47"/>
            <p:cNvGrpSpPr/>
            <p:nvPr/>
          </p:nvGrpSpPr>
          <p:grpSpPr>
            <a:xfrm>
              <a:off x="3384252" y="3595348"/>
              <a:ext cx="954217" cy="1595214"/>
              <a:chOff x="6300082" y="2780722"/>
              <a:chExt cx="719666" cy="1157111"/>
            </a:xfrm>
            <a:solidFill>
              <a:srgbClr val="FFC000"/>
            </a:solidFill>
          </p:grpSpPr>
          <p:sp>
            <p:nvSpPr>
              <p:cNvPr id="49"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0"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grpSp>
        <p:nvGrpSpPr>
          <p:cNvPr id="4" name="グループ化 3"/>
          <p:cNvGrpSpPr/>
          <p:nvPr/>
        </p:nvGrpSpPr>
        <p:grpSpPr>
          <a:xfrm>
            <a:off x="3536758" y="1353278"/>
            <a:ext cx="2418748" cy="1956968"/>
            <a:chOff x="4588551" y="1788690"/>
            <a:chExt cx="2861529" cy="2315214"/>
          </a:xfrm>
        </p:grpSpPr>
        <p:grpSp>
          <p:nvGrpSpPr>
            <p:cNvPr id="24" name="グループ化 23"/>
            <p:cNvGrpSpPr/>
            <p:nvPr/>
          </p:nvGrpSpPr>
          <p:grpSpPr>
            <a:xfrm>
              <a:off x="4588551" y="1788690"/>
              <a:ext cx="954218" cy="1595214"/>
              <a:chOff x="6300082" y="2780722"/>
              <a:chExt cx="719666" cy="1157111"/>
            </a:xfrm>
          </p:grpSpPr>
          <p:sp>
            <p:nvSpPr>
              <p:cNvPr id="2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8" name="テキスト ボックス 37"/>
            <p:cNvSpPr txBox="1"/>
            <p:nvPr/>
          </p:nvSpPr>
          <p:spPr>
            <a:xfrm>
              <a:off x="4962486" y="3383904"/>
              <a:ext cx="2133492" cy="720000"/>
            </a:xfrm>
            <a:prstGeom prst="rect">
              <a:avLst/>
            </a:prstGeom>
            <a:noFill/>
          </p:spPr>
          <p:txBody>
            <a:bodyPr wrap="square" rtlCol="0" anchor="ctr" anchorCtr="0">
              <a:noAutofit/>
            </a:bodyPr>
            <a:lstStyle/>
            <a:p>
              <a:pPr algn="ctr"/>
              <a:r>
                <a:rPr kumimoji="1" lang="en-US" altLang="ja-JP" sz="2400" dirty="0" smtClean="0"/>
                <a:t>Developers</a:t>
              </a:r>
              <a:endParaRPr kumimoji="1" lang="ja-JP" altLang="en-US" sz="2400" dirty="0"/>
            </a:p>
          </p:txBody>
        </p:sp>
        <p:grpSp>
          <p:nvGrpSpPr>
            <p:cNvPr id="51" name="グループ化 50"/>
            <p:cNvGrpSpPr/>
            <p:nvPr/>
          </p:nvGrpSpPr>
          <p:grpSpPr>
            <a:xfrm>
              <a:off x="5542769" y="1788690"/>
              <a:ext cx="954218" cy="1595214"/>
              <a:chOff x="6300082" y="2780722"/>
              <a:chExt cx="719666" cy="1157111"/>
            </a:xfrm>
          </p:grpSpPr>
          <p:sp>
            <p:nvSpPr>
              <p:cNvPr id="52"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3"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nvGrpSpPr>
            <p:cNvPr id="54" name="グループ化 53"/>
            <p:cNvGrpSpPr/>
            <p:nvPr/>
          </p:nvGrpSpPr>
          <p:grpSpPr>
            <a:xfrm>
              <a:off x="6495862" y="1788690"/>
              <a:ext cx="954218" cy="1595214"/>
              <a:chOff x="6300082" y="2780722"/>
              <a:chExt cx="719666" cy="1157111"/>
            </a:xfrm>
          </p:grpSpPr>
          <p:sp>
            <p:nvSpPr>
              <p:cNvPr id="5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sp>
        <p:nvSpPr>
          <p:cNvPr id="41"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Enterprise Agile</a:t>
            </a:r>
            <a:endParaRPr kumimoji="1" lang="ja-JP" altLang="en-US" dirty="0">
              <a:latin typeface="+mn-lt"/>
              <a:ea typeface="+mj-ea"/>
            </a:endParaRPr>
          </a:p>
        </p:txBody>
      </p:sp>
      <p:sp>
        <p:nvSpPr>
          <p:cNvPr id="19" name="円/楕円 18"/>
          <p:cNvSpPr/>
          <p:nvPr/>
        </p:nvSpPr>
        <p:spPr bwMode="auto">
          <a:xfrm>
            <a:off x="251520" y="764704"/>
            <a:ext cx="8712968" cy="5760640"/>
          </a:xfrm>
          <a:prstGeom prst="ellipse">
            <a:avLst/>
          </a:prstGeom>
          <a:noFill/>
          <a:ln w="38100">
            <a:solidFill>
              <a:srgbClr val="C00000"/>
            </a:solidFill>
          </a:ln>
          <a:effectLst>
            <a:outerShdw blurRad="88900" dist="38100" dir="8100000" algn="tr" rotWithShape="0">
              <a:prstClr val="black">
                <a:alpha val="30000"/>
              </a:prstClr>
            </a:outerShdw>
          </a:effectLst>
          <a:extLst/>
        </p:spPr>
        <p:txBody>
          <a:bodyPr wrap="none"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ja-JP" altLang="en-US" sz="1800" b="0" i="0" u="none" strike="noStrike" kern="0" cap="none" spc="0" normalizeH="0" baseline="0" noProof="0" smtClean="0">
              <a:ln>
                <a:noFill/>
              </a:ln>
              <a:solidFill>
                <a:sysClr val="windowText" lastClr="000000"/>
              </a:solidFill>
              <a:effectLst/>
              <a:uLnTx/>
              <a:uFillTx/>
            </a:endParaRPr>
          </a:p>
        </p:txBody>
      </p:sp>
      <p:sp>
        <p:nvSpPr>
          <p:cNvPr id="58" name="四角形吹き出し 57"/>
          <p:cNvSpPr/>
          <p:nvPr/>
        </p:nvSpPr>
        <p:spPr bwMode="auto">
          <a:xfrm>
            <a:off x="4694412" y="5742001"/>
            <a:ext cx="3600000" cy="720000"/>
          </a:xfrm>
          <a:prstGeom prst="wedgeRectCallout">
            <a:avLst>
              <a:gd name="adj1" fmla="val -57268"/>
              <a:gd name="adj2" fmla="val -92460"/>
            </a:avLst>
          </a:prstGeom>
          <a:solidFill>
            <a:srgbClr val="FFFF00"/>
          </a:solidFill>
          <a:ln>
            <a:solidFill>
              <a:srgbClr val="C00000"/>
            </a:solidFill>
          </a:ln>
          <a:effectLst/>
          <a:extLst/>
        </p:spPr>
        <p:txBody>
          <a:bodyPr wrap="none" rtlCol="0" anchor="ctr"/>
          <a:lstStyle/>
          <a:p>
            <a:pPr marR="0" algn="ctr" defTabSz="914400" eaLnBrk="1" fontAlgn="auto" latinLnBrk="0" hangingPunct="1">
              <a:lnSpc>
                <a:spcPct val="100000"/>
              </a:lnSpc>
              <a:spcBef>
                <a:spcPts val="0"/>
              </a:spcBef>
              <a:spcAft>
                <a:spcPts val="0"/>
              </a:spcAft>
              <a:buClrTx/>
              <a:buSzTx/>
              <a:tabLst/>
            </a:pPr>
            <a:r>
              <a:rPr kumimoji="0" lang="en-US" altLang="ja-JP" sz="2800" i="0" u="none" strike="noStrike" kern="0" cap="none" spc="0" normalizeH="0" baseline="0" noProof="0" dirty="0" smtClean="0">
                <a:ln>
                  <a:noFill/>
                </a:ln>
                <a:solidFill>
                  <a:sysClr val="windowText" lastClr="000000"/>
                </a:solidFill>
                <a:effectLst/>
                <a:uLnTx/>
                <a:uFillTx/>
              </a:rPr>
              <a:t>Over barriers/silos</a:t>
            </a:r>
            <a:endParaRPr kumimoji="0" lang="ja-JP" altLang="en-US" sz="2800" i="0" u="none" strike="noStrike" kern="0" cap="none" spc="0" normalizeH="0" baseline="0" noProof="0" dirty="0" smtClean="0">
              <a:ln>
                <a:noFill/>
              </a:ln>
              <a:solidFill>
                <a:sysClr val="windowText" lastClr="000000"/>
              </a:solidFill>
              <a:effectLst/>
              <a:uLnTx/>
              <a:uFillTx/>
            </a:endParaRPr>
          </a:p>
        </p:txBody>
      </p:sp>
    </p:spTree>
    <p:extLst>
      <p:ext uri="{BB962C8B-B14F-4D97-AF65-F5344CB8AC3E}">
        <p14:creationId xmlns:p14="http://schemas.microsoft.com/office/powerpoint/2010/main" val="656344526"/>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Asked for one executive</a:t>
            </a:r>
            <a:endParaRPr kumimoji="1" lang="ja-JP" altLang="en-US" dirty="0">
              <a:latin typeface="+mn-lt"/>
              <a:ea typeface="+mj-ea"/>
            </a:endParaRPr>
          </a:p>
        </p:txBody>
      </p:sp>
      <p:pic>
        <p:nvPicPr>
          <p:cNvPr id="1026" name="Picture 2" descr="C:\Users\hiroyuki.a.ito\Pictures\Agile2014\Executive.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8139" y="764704"/>
            <a:ext cx="4209673" cy="5471316"/>
          </a:xfrm>
          <a:prstGeom prst="rect">
            <a:avLst/>
          </a:prstGeom>
          <a:noFill/>
          <a:extLst>
            <a:ext uri="{909E8E84-426E-40dd-AFC4-6F175D3DCCD1}">
              <a14:hiddenFill xmlns:a14="http://schemas.microsoft.com/office/drawing/2010/main">
                <a:solidFill>
                  <a:srgbClr val="FFFFFF"/>
                </a:solidFill>
              </a14:hiddenFill>
            </a:ext>
          </a:extLst>
        </p:spPr>
      </p:pic>
      <p:sp>
        <p:nvSpPr>
          <p:cNvPr id="46" name="円形吹き出し 45"/>
          <p:cNvSpPr/>
          <p:nvPr/>
        </p:nvSpPr>
        <p:spPr bwMode="auto">
          <a:xfrm>
            <a:off x="4557812" y="2061171"/>
            <a:ext cx="4608512" cy="2735658"/>
          </a:xfrm>
          <a:prstGeom prst="wedgeEllipseCallout">
            <a:avLst>
              <a:gd name="adj1" fmla="val -69921"/>
              <a:gd name="adj2" fmla="val 2555"/>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3600" b="1" i="0" u="none" strike="noStrike" kern="0" cap="none" spc="0" normalizeH="0" baseline="0" noProof="0" dirty="0" smtClean="0">
                <a:ln>
                  <a:noFill/>
                </a:ln>
                <a:solidFill>
                  <a:sysClr val="windowText" lastClr="000000"/>
                </a:solidFill>
                <a:effectLst/>
                <a:uLnTx/>
                <a:uFillTx/>
              </a:rPr>
              <a:t>YES, YOU CAN!</a:t>
            </a:r>
            <a:endParaRPr kumimoji="0" lang="ja-JP" altLang="en-US" sz="3600" b="1" i="0" u="none" strike="noStrike" kern="0" cap="none" spc="0" normalizeH="0" baseline="0" noProof="0" dirty="0" smtClean="0">
              <a:ln>
                <a:noFill/>
              </a:ln>
              <a:solidFill>
                <a:sysClr val="windowText" lastClr="000000"/>
              </a:solidFill>
              <a:effectLst/>
              <a:uLnTx/>
              <a:uFillTx/>
            </a:endParaRPr>
          </a:p>
        </p:txBody>
      </p:sp>
      <p:sp>
        <p:nvSpPr>
          <p:cNvPr id="5" name="テキスト ボックス 4"/>
          <p:cNvSpPr txBox="1"/>
          <p:nvPr/>
        </p:nvSpPr>
        <p:spPr>
          <a:xfrm>
            <a:off x="4882068" y="5156020"/>
            <a:ext cx="3960000" cy="1080000"/>
          </a:xfrm>
          <a:prstGeom prst="rect">
            <a:avLst/>
          </a:prstGeom>
          <a:solidFill>
            <a:srgbClr val="FFFF00"/>
          </a:solidFill>
          <a:ln>
            <a:solidFill>
              <a:srgbClr val="C00000"/>
            </a:solidFill>
          </a:ln>
        </p:spPr>
        <p:txBody>
          <a:bodyPr wrap="square" rtlCol="0" anchor="ctr" anchorCtr="0">
            <a:noAutofit/>
          </a:bodyPr>
          <a:lstStyle/>
          <a:p>
            <a:pPr algn="ctr"/>
            <a:r>
              <a:rPr kumimoji="0" lang="en-US" altLang="en-US" sz="2800" kern="0" dirty="0" smtClean="0"/>
              <a:t>We changed scope!</a:t>
            </a:r>
            <a:endParaRPr kumimoji="0" lang="en-US" altLang="en-US" sz="2800" kern="0" dirty="0" smtClean="0">
              <a:solidFill>
                <a:srgbClr val="BF0000"/>
              </a:solidFill>
            </a:endParaRPr>
          </a:p>
        </p:txBody>
      </p:sp>
    </p:spTree>
    <p:extLst>
      <p:ext uri="{BB962C8B-B14F-4D97-AF65-F5344CB8AC3E}">
        <p14:creationId xmlns:p14="http://schemas.microsoft.com/office/powerpoint/2010/main" val="257058264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arn(inVertical)">
                                      <p:cBhvr>
                                        <p:cTn id="7" dur="500"/>
                                        <p:tgtEl>
                                          <p:spTgt spid="46"/>
                                        </p:tgtEl>
                                      </p:cBhvr>
                                    </p:animEffect>
                                  </p:childTnLst>
                                </p:cTn>
                              </p:par>
                              <p:par>
                                <p:cTn id="8" presetID="16" presetClass="entr" presetSubtype="21" fill="hold" nodeType="withEffect">
                                  <p:stCondLst>
                                    <p:cond delay="0"/>
                                  </p:stCondLst>
                                  <p:childTnLst>
                                    <p:set>
                                      <p:cBhvr>
                                        <p:cTn id="9" dur="1" fill="hold">
                                          <p:stCondLst>
                                            <p:cond delay="0"/>
                                          </p:stCondLst>
                                        </p:cTn>
                                        <p:tgtEl>
                                          <p:spTgt spid="1026"/>
                                        </p:tgtEl>
                                        <p:attrNameLst>
                                          <p:attrName>style.visibility</p:attrName>
                                        </p:attrNameLst>
                                      </p:cBhvr>
                                      <p:to>
                                        <p:strVal val="visible"/>
                                      </p:to>
                                    </p:set>
                                    <p:animEffect transition="in" filter="barn(inVertical)">
                                      <p:cBhvr>
                                        <p:cTn id="10" dur="500"/>
                                        <p:tgtEl>
                                          <p:spTgt spid="1026"/>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arn(inVertical)">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noFill/>
          </a:ln>
        </p:spPr>
        <p:txBody>
          <a:bodyPr>
            <a:normAutofit fontScale="90000"/>
          </a:bodyPr>
          <a:lstStyle/>
          <a:p>
            <a:r>
              <a:rPr lang="en-US" altLang="ja-JP" kern="0" dirty="0" smtClean="0">
                <a:solidFill>
                  <a:schemeClr val="accent1"/>
                </a:solidFill>
                <a:latin typeface="+mn-lt"/>
                <a:ea typeface="+mj-ea"/>
              </a:rPr>
              <a:t>This session’s theme</a:t>
            </a:r>
            <a:endParaRPr kumimoji="1" lang="ja-JP" altLang="en-US" dirty="0">
              <a:latin typeface="+mn-lt"/>
              <a:ea typeface="+mj-ea"/>
            </a:endParaRPr>
          </a:p>
        </p:txBody>
      </p:sp>
      <p:sp>
        <p:nvSpPr>
          <p:cNvPr id="3" name="タイトル 2"/>
          <p:cNvSpPr txBox="1">
            <a:spLocks/>
          </p:cNvSpPr>
          <p:nvPr/>
        </p:nvSpPr>
        <p:spPr>
          <a:xfrm>
            <a:off x="360000" y="1192412"/>
            <a:ext cx="8424000" cy="4473176"/>
          </a:xfrm>
          <a:prstGeom prst="rect">
            <a:avLst/>
          </a:prstGeom>
          <a:noFill/>
          <a:ln>
            <a:solidFill>
              <a:srgbClr val="BF0000"/>
            </a:solid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9600" dirty="0" smtClean="0"/>
              <a:t>Need</a:t>
            </a:r>
          </a:p>
          <a:p>
            <a:r>
              <a:rPr lang="en-US" altLang="ja-JP" sz="9600" b="0" dirty="0" smtClean="0">
                <a:solidFill>
                  <a:srgbClr val="000000"/>
                </a:solidFill>
                <a:latin typeface="+mn-ea"/>
                <a:ea typeface="+mn-ea"/>
                <a:cs typeface="ＭＳ 明朝"/>
              </a:rPr>
              <a:t>Technical</a:t>
            </a:r>
          </a:p>
          <a:p>
            <a:r>
              <a:rPr lang="en-US" altLang="ja-JP" sz="9600" b="0" dirty="0" smtClean="0">
                <a:solidFill>
                  <a:srgbClr val="000000"/>
                </a:solidFill>
                <a:latin typeface="+mn-ea"/>
                <a:ea typeface="+mn-ea"/>
                <a:cs typeface="ＭＳ 明朝"/>
              </a:rPr>
              <a:t>Foundation</a:t>
            </a:r>
          </a:p>
        </p:txBody>
      </p:sp>
    </p:spTree>
    <p:extLst>
      <p:ext uri="{BB962C8B-B14F-4D97-AF65-F5344CB8AC3E}">
        <p14:creationId xmlns:p14="http://schemas.microsoft.com/office/powerpoint/2010/main" val="38028245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txBox="1">
            <a:spLocks/>
          </p:cNvSpPr>
          <p:nvPr/>
        </p:nvSpPr>
        <p:spPr>
          <a:xfrm>
            <a:off x="360000" y="1192412"/>
            <a:ext cx="8424000" cy="4473176"/>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9600" dirty="0" smtClean="0"/>
              <a:t>What is Agile2014?</a:t>
            </a:r>
            <a:endParaRPr lang="en-US" altLang="ja-JP" sz="9600" b="0" dirty="0" smtClean="0">
              <a:solidFill>
                <a:srgbClr val="000000"/>
              </a:solidFill>
              <a:latin typeface="+mn-ea"/>
              <a:ea typeface="+mn-ea"/>
              <a:cs typeface="ＭＳ 明朝"/>
            </a:endParaRPr>
          </a:p>
        </p:txBody>
      </p:sp>
    </p:spTree>
    <p:extLst>
      <p:ext uri="{BB962C8B-B14F-4D97-AF65-F5344CB8AC3E}">
        <p14:creationId xmlns:p14="http://schemas.microsoft.com/office/powerpoint/2010/main" val="419298391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noFill/>
          </a:ln>
        </p:spPr>
        <p:txBody>
          <a:bodyPr>
            <a:normAutofit fontScale="90000"/>
          </a:bodyPr>
          <a:lstStyle/>
          <a:p>
            <a:r>
              <a:rPr kumimoji="1" lang="en-US" altLang="ja-JP" dirty="0" smtClean="0">
                <a:latin typeface="+mn-lt"/>
                <a:ea typeface="+mj-ea"/>
                <a:cs typeface="ＭＳ 明朝"/>
              </a:rPr>
              <a:t>The </a:t>
            </a:r>
            <a:r>
              <a:rPr lang="en-US" altLang="ja-JP" dirty="0" smtClean="0">
                <a:latin typeface="+mn-lt"/>
                <a:ea typeface="+mj-ea"/>
                <a:cs typeface="ＭＳ 明朝"/>
              </a:rPr>
              <a:t>Implementation of </a:t>
            </a:r>
            <a:r>
              <a:rPr kumimoji="1" lang="en-US" altLang="ja-JP" dirty="0" smtClean="0">
                <a:latin typeface="+mn-lt"/>
                <a:ea typeface="+mj-ea"/>
                <a:cs typeface="ＭＳ 明朝"/>
              </a:rPr>
              <a:t>CI/CD</a:t>
            </a:r>
            <a:r>
              <a:rPr lang="ja-JP" altLang="en-US" dirty="0">
                <a:latin typeface="+mn-lt"/>
                <a:ea typeface="+mj-ea"/>
                <a:cs typeface="ＭＳ 明朝"/>
              </a:rPr>
              <a:t> </a:t>
            </a:r>
            <a:r>
              <a:rPr lang="en-US" altLang="ja-JP" dirty="0" smtClean="0">
                <a:latin typeface="+mn-lt"/>
                <a:ea typeface="+mj-ea"/>
                <a:cs typeface="ＭＳ 明朝"/>
              </a:rPr>
              <a:t>in our project</a:t>
            </a:r>
            <a:endParaRPr kumimoji="1" lang="ja-JP" altLang="en-US" dirty="0">
              <a:latin typeface="+mn-lt"/>
              <a:ea typeface="+mj-ea"/>
              <a:cs typeface="ＭＳ 明朝"/>
            </a:endParaRPr>
          </a:p>
        </p:txBody>
      </p:sp>
      <p:pic>
        <p:nvPicPr>
          <p:cNvPr id="1028" name="Picture 4" descr="C:\Users\hiroyuki.a.ito\Pictures\TDD\TestFligh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222" y="2964309"/>
            <a:ext cx="3414889" cy="1024467"/>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31" name="Picture 7" descr="C:\Users\hiroyuki.a.ito\Pictures\TDD\stash.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5024" y="806182"/>
            <a:ext cx="2621285" cy="1152128"/>
          </a:xfrm>
          <a:prstGeom prst="rect">
            <a:avLst/>
          </a:prstGeom>
          <a:noFill/>
          <a:ln>
            <a:noFill/>
          </a:ln>
          <a:extLst>
            <a:ext uri="{909E8E84-426E-40dd-AFC4-6F175D3DCCD1}">
              <a14:hiddenFill xmlns:a14="http://schemas.microsoft.com/office/drawing/2010/main">
                <a:solidFill>
                  <a:srgbClr val="FFFFFF"/>
                </a:solidFill>
              </a14:hiddenFill>
            </a:ext>
          </a:extLst>
        </p:spPr>
      </p:pic>
      <p:cxnSp>
        <p:nvCxnSpPr>
          <p:cNvPr id="3" name="直線矢印コネクタ 2"/>
          <p:cNvCxnSpPr>
            <a:stCxn id="1026" idx="1"/>
            <a:endCxn id="1031" idx="3"/>
          </p:cNvCxnSpPr>
          <p:nvPr/>
        </p:nvCxnSpPr>
        <p:spPr>
          <a:xfrm flipH="1" flipV="1">
            <a:off x="3206309" y="1382246"/>
            <a:ext cx="3590960" cy="1025204"/>
          </a:xfrm>
          <a:prstGeom prst="straightConnector1">
            <a:avLst/>
          </a:prstGeom>
          <a:ln w="38100">
            <a:solidFill>
              <a:schemeClr val="tx1"/>
            </a:solidFill>
            <a:tailEnd type="arrow"/>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a:stCxn id="1026" idx="1"/>
            <a:endCxn id="1028" idx="3"/>
          </p:cNvCxnSpPr>
          <p:nvPr/>
        </p:nvCxnSpPr>
        <p:spPr>
          <a:xfrm flipH="1">
            <a:off x="3603111" y="2407450"/>
            <a:ext cx="3194158" cy="1069093"/>
          </a:xfrm>
          <a:prstGeom prst="straightConnector1">
            <a:avLst/>
          </a:prstGeom>
          <a:ln w="38100">
            <a:solidFill>
              <a:schemeClr val="tx1"/>
            </a:solidFill>
            <a:tailEnd type="arrow"/>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cxnSp>
      <p:cxnSp>
        <p:nvCxnSpPr>
          <p:cNvPr id="10" name="直線矢印コネクタ 9"/>
          <p:cNvCxnSpPr>
            <a:stCxn id="1028" idx="2"/>
            <a:endCxn id="28" idx="0"/>
          </p:cNvCxnSpPr>
          <p:nvPr/>
        </p:nvCxnSpPr>
        <p:spPr>
          <a:xfrm flipH="1">
            <a:off x="825153" y="3988776"/>
            <a:ext cx="1070514" cy="464332"/>
          </a:xfrm>
          <a:prstGeom prst="straightConnector1">
            <a:avLst/>
          </a:prstGeom>
          <a:ln w="38100">
            <a:solidFill>
              <a:schemeClr val="tx1"/>
            </a:solidFill>
            <a:tailEnd type="arrow"/>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a:stCxn id="1028" idx="2"/>
            <a:endCxn id="27" idx="0"/>
          </p:cNvCxnSpPr>
          <p:nvPr/>
        </p:nvCxnSpPr>
        <p:spPr>
          <a:xfrm>
            <a:off x="1895667" y="3988776"/>
            <a:ext cx="7462" cy="462190"/>
          </a:xfrm>
          <a:prstGeom prst="straightConnector1">
            <a:avLst/>
          </a:prstGeom>
          <a:ln w="38100">
            <a:solidFill>
              <a:schemeClr val="tx1"/>
            </a:solidFill>
            <a:tailEnd type="arrow"/>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1028" idx="2"/>
            <a:endCxn id="26" idx="0"/>
          </p:cNvCxnSpPr>
          <p:nvPr/>
        </p:nvCxnSpPr>
        <p:spPr>
          <a:xfrm>
            <a:off x="1895667" y="3988776"/>
            <a:ext cx="1085437" cy="462191"/>
          </a:xfrm>
          <a:prstGeom prst="straightConnector1">
            <a:avLst/>
          </a:prstGeom>
          <a:ln w="38100">
            <a:solidFill>
              <a:schemeClr val="tx1"/>
            </a:solidFill>
            <a:tailEnd type="arrow"/>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cxnSp>
      <p:grpSp>
        <p:nvGrpSpPr>
          <p:cNvPr id="41" name="グループ化 40"/>
          <p:cNvGrpSpPr/>
          <p:nvPr/>
        </p:nvGrpSpPr>
        <p:grpSpPr>
          <a:xfrm>
            <a:off x="6059580" y="1597417"/>
            <a:ext cx="2904908" cy="2249690"/>
            <a:chOff x="5580112" y="1148277"/>
            <a:chExt cx="2904908" cy="2249690"/>
          </a:xfrm>
          <a:noFill/>
        </p:grpSpPr>
        <p:pic>
          <p:nvPicPr>
            <p:cNvPr id="1029" name="Picture 5" descr="C:\Users\hiroyuki.a.ito\AppData\Local\Microsoft\Windows\Temporary Internet Files\Content.IE5\2G6F3GKY\MP900402186[1].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80112" y="1148277"/>
              <a:ext cx="2904908" cy="2249690"/>
            </a:xfrm>
            <a:prstGeom prst="rect">
              <a:avLst/>
            </a:prstGeom>
            <a:grpFill/>
            <a:ln>
              <a:noFill/>
            </a:ln>
            <a:extLst/>
          </p:spPr>
        </p:pic>
        <p:pic>
          <p:nvPicPr>
            <p:cNvPr id="1026" name="Picture 2" descr="C:\Users\hiroyuki.a.ito\Pictures\00_Card\jenkins\jenkins.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17801" y="1243545"/>
              <a:ext cx="1429529" cy="1429529"/>
            </a:xfrm>
            <a:prstGeom prst="rect">
              <a:avLst/>
            </a:prstGeom>
            <a:grpFill/>
            <a:ln>
              <a:noFill/>
            </a:ln>
            <a:extLst/>
          </p:spPr>
        </p:pic>
      </p:grpSp>
      <p:sp>
        <p:nvSpPr>
          <p:cNvPr id="31" name="タイトル 2"/>
          <p:cNvSpPr txBox="1">
            <a:spLocks/>
          </p:cNvSpPr>
          <p:nvPr/>
        </p:nvSpPr>
        <p:spPr>
          <a:xfrm>
            <a:off x="3419872" y="1052736"/>
            <a:ext cx="3323635" cy="590811"/>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b="0" dirty="0">
                <a:solidFill>
                  <a:schemeClr val="tx1"/>
                </a:solidFill>
              </a:rPr>
              <a:t>Check-in build (hourly</a:t>
            </a:r>
            <a:r>
              <a:rPr lang="en-US" altLang="ja-JP" sz="2000" b="0" dirty="0" smtClean="0">
                <a:solidFill>
                  <a:schemeClr val="tx1"/>
                </a:solidFill>
              </a:rPr>
              <a:t>)</a:t>
            </a:r>
            <a:endParaRPr lang="en-US" altLang="ja-JP" sz="2000" b="0" dirty="0">
              <a:solidFill>
                <a:schemeClr val="tx1"/>
              </a:solidFill>
            </a:endParaRPr>
          </a:p>
        </p:txBody>
      </p:sp>
      <p:sp>
        <p:nvSpPr>
          <p:cNvPr id="32" name="タイトル 2"/>
          <p:cNvSpPr txBox="1">
            <a:spLocks/>
          </p:cNvSpPr>
          <p:nvPr/>
        </p:nvSpPr>
        <p:spPr>
          <a:xfrm>
            <a:off x="6588224" y="1052736"/>
            <a:ext cx="2178256" cy="822976"/>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b="0" dirty="0" smtClean="0">
                <a:solidFill>
                  <a:schemeClr val="tx1"/>
                </a:solidFill>
                <a:latin typeface="+mn-lt"/>
                <a:ea typeface="+mn-ea"/>
                <a:cs typeface="ＭＳ 明朝"/>
              </a:rPr>
              <a:t>My PC</a:t>
            </a:r>
          </a:p>
        </p:txBody>
      </p:sp>
      <p:sp>
        <p:nvSpPr>
          <p:cNvPr id="33" name="タイトル 2"/>
          <p:cNvSpPr txBox="1">
            <a:spLocks/>
          </p:cNvSpPr>
          <p:nvPr/>
        </p:nvSpPr>
        <p:spPr>
          <a:xfrm>
            <a:off x="3851920" y="5697352"/>
            <a:ext cx="4896544" cy="90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a:r>
              <a:rPr lang="en-US" altLang="ja-JP" sz="2000" b="0" dirty="0">
                <a:solidFill>
                  <a:schemeClr val="tx1"/>
                </a:solidFill>
              </a:rPr>
              <a:t>We demonstrate latest application</a:t>
            </a:r>
          </a:p>
          <a:p>
            <a:pPr algn="l"/>
            <a:r>
              <a:rPr lang="en-US" altLang="ja-JP" sz="2000" b="0" dirty="0">
                <a:solidFill>
                  <a:schemeClr val="tx1"/>
                </a:solidFill>
              </a:rPr>
              <a:t>to </a:t>
            </a:r>
            <a:r>
              <a:rPr lang="en-US" altLang="ja-JP" sz="2000" b="0" dirty="0" smtClean="0">
                <a:solidFill>
                  <a:schemeClr val="tx1"/>
                </a:solidFill>
              </a:rPr>
              <a:t>the business analyst and managers</a:t>
            </a:r>
          </a:p>
          <a:p>
            <a:pPr algn="l"/>
            <a:r>
              <a:rPr lang="en-US" altLang="ja-JP" sz="2000" b="0" dirty="0" smtClean="0">
                <a:solidFill>
                  <a:schemeClr val="tx1"/>
                </a:solidFill>
              </a:rPr>
              <a:t>in every daily scrum</a:t>
            </a:r>
            <a:endParaRPr lang="en-US" altLang="ja-JP" sz="2000" b="0" dirty="0" smtClean="0">
              <a:solidFill>
                <a:schemeClr val="tx1"/>
              </a:solidFill>
              <a:latin typeface="+mn-ea"/>
              <a:ea typeface="+mn-ea"/>
              <a:cs typeface="ＭＳ 明朝"/>
            </a:endParaRPr>
          </a:p>
        </p:txBody>
      </p:sp>
      <p:cxnSp>
        <p:nvCxnSpPr>
          <p:cNvPr id="55" name="直線コネクタ 54"/>
          <p:cNvCxnSpPr/>
          <p:nvPr/>
        </p:nvCxnSpPr>
        <p:spPr>
          <a:xfrm>
            <a:off x="1281122" y="3802895"/>
            <a:ext cx="2480774" cy="0"/>
          </a:xfrm>
          <a:prstGeom prst="line">
            <a:avLst/>
          </a:prstGeom>
          <a:ln w="25400">
            <a:solidFill>
              <a:schemeClr val="accent6"/>
            </a:solidFill>
            <a:tailEnd type="none"/>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cxnSp>
      <p:sp>
        <p:nvSpPr>
          <p:cNvPr id="25" name="タイトル 2"/>
          <p:cNvSpPr txBox="1">
            <a:spLocks/>
          </p:cNvSpPr>
          <p:nvPr/>
        </p:nvSpPr>
        <p:spPr>
          <a:xfrm>
            <a:off x="2411760" y="2132855"/>
            <a:ext cx="3323635" cy="90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b="0" dirty="0" smtClean="0">
                <a:solidFill>
                  <a:schemeClr val="tx1"/>
                </a:solidFill>
                <a:latin typeface="+mn-lt"/>
                <a:ea typeface="+mn-ea"/>
                <a:cs typeface="ＭＳ 明朝"/>
              </a:rPr>
              <a:t>Deliver to</a:t>
            </a:r>
          </a:p>
          <a:p>
            <a:r>
              <a:rPr lang="en-US" altLang="ja-JP" sz="2000" b="0" dirty="0" smtClean="0">
                <a:solidFill>
                  <a:schemeClr val="tx1"/>
                </a:solidFill>
                <a:latin typeface="+mn-lt"/>
                <a:ea typeface="+mn-ea"/>
                <a:cs typeface="ＭＳ 明朝"/>
              </a:rPr>
              <a:t>all team members</a:t>
            </a:r>
          </a:p>
          <a:p>
            <a:r>
              <a:rPr lang="en-US" altLang="ja-JP" sz="2000" b="0" dirty="0" smtClean="0">
                <a:solidFill>
                  <a:schemeClr val="tx1"/>
                </a:solidFill>
                <a:latin typeface="+mn-lt"/>
                <a:ea typeface="+mn-ea"/>
                <a:cs typeface="ＭＳ 明朝"/>
              </a:rPr>
              <a:t>automatically</a:t>
            </a:r>
          </a:p>
        </p:txBody>
      </p:sp>
      <p:cxnSp>
        <p:nvCxnSpPr>
          <p:cNvPr id="21" name="曲線コネクタ 20"/>
          <p:cNvCxnSpPr/>
          <p:nvPr/>
        </p:nvCxnSpPr>
        <p:spPr>
          <a:xfrm rot="10800000" flipH="1" flipV="1">
            <a:off x="6059580" y="2722261"/>
            <a:ext cx="1452454" cy="1124845"/>
          </a:xfrm>
          <a:prstGeom prst="curvedConnector4">
            <a:avLst>
              <a:gd name="adj1" fmla="val -36321"/>
              <a:gd name="adj2" fmla="val 162532"/>
            </a:avLst>
          </a:prstGeom>
          <a:ln w="38100">
            <a:solidFill>
              <a:schemeClr val="tx1"/>
            </a:solidFill>
            <a:tailEnd type="arrow"/>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cxnSp>
      <p:sp>
        <p:nvSpPr>
          <p:cNvPr id="24" name="タイトル 2"/>
          <p:cNvSpPr txBox="1">
            <a:spLocks/>
          </p:cNvSpPr>
          <p:nvPr/>
        </p:nvSpPr>
        <p:spPr>
          <a:xfrm>
            <a:off x="4387476" y="4585729"/>
            <a:ext cx="3825432" cy="90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b="0" dirty="0" smtClean="0">
                <a:solidFill>
                  <a:schemeClr val="tx1"/>
                </a:solidFill>
                <a:latin typeface="+mn-lt"/>
                <a:ea typeface="+mn-ea"/>
                <a:cs typeface="ＭＳ 明朝"/>
              </a:rPr>
              <a:t>Build applications</a:t>
            </a:r>
          </a:p>
          <a:p>
            <a:r>
              <a:rPr lang="en-US" altLang="ja-JP" sz="2000" b="0" dirty="0" smtClean="0">
                <a:solidFill>
                  <a:schemeClr val="tx1"/>
                </a:solidFill>
                <a:latin typeface="+mn-lt"/>
                <a:ea typeface="+mn-ea"/>
                <a:cs typeface="ＭＳ 明朝"/>
              </a:rPr>
              <a:t>and run regression tests automatically</a:t>
            </a:r>
          </a:p>
        </p:txBody>
      </p:sp>
      <p:pic>
        <p:nvPicPr>
          <p:cNvPr id="26" name="Picture 2" descr="C:\Users\hiroyuki.a.ito\AppData\Local\Microsoft\Windows\Temporary Internet Files\Content.IE5\8OQ99XH7\MC900433826[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16071" y="4450967"/>
            <a:ext cx="1930065" cy="1930065"/>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27" name="Picture 2" descr="C:\Users\hiroyuki.a.ito\AppData\Local\Microsoft\Windows\Temporary Internet Files\Content.IE5\8OQ99XH7\MC900433826[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8096" y="4450966"/>
            <a:ext cx="1930065" cy="1930065"/>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28" name="Picture 2" descr="C:\Users\hiroyuki.a.ito\AppData\Local\Microsoft\Windows\Temporary Internet Files\Content.IE5\8OQ99XH7\MC900433826[1].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9880" y="4453108"/>
            <a:ext cx="1930065" cy="193006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30155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checkerboard(across)">
                                      <p:cBhvr>
                                        <p:cTn id="7" dur="500"/>
                                        <p:tgtEl>
                                          <p:spTgt spid="41"/>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checkerboard(across)">
                                      <p:cBhvr>
                                        <p:cTn id="10" dur="500"/>
                                        <p:tgtEl>
                                          <p:spTgt spid="3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031"/>
                                        </p:tgtEl>
                                        <p:attrNameLst>
                                          <p:attrName>style.visibility</p:attrName>
                                        </p:attrNameLst>
                                      </p:cBhvr>
                                      <p:to>
                                        <p:strVal val="visible"/>
                                      </p:to>
                                    </p:set>
                                    <p:animEffect transition="in" filter="blinds(horizontal)">
                                      <p:cBhvr>
                                        <p:cTn id="15" dur="500"/>
                                        <p:tgtEl>
                                          <p:spTgt spid="1031"/>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blinds(horizontal)">
                                      <p:cBhvr>
                                        <p:cTn id="18" dur="500"/>
                                        <p:tgtEl>
                                          <p:spTgt spid="31"/>
                                        </p:tgtEl>
                                      </p:cBhvr>
                                    </p:animEffect>
                                  </p:childTnLst>
                                </p:cTn>
                              </p:par>
                              <p:par>
                                <p:cTn id="19" presetID="3" presetClass="entr" presetSubtype="10"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blinds(horizontal)">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5" presetClass="entr" presetSubtype="10" fill="hold" nodeType="click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checkerboard(across)">
                                      <p:cBhvr>
                                        <p:cTn id="26" dur="500"/>
                                        <p:tgtEl>
                                          <p:spTgt spid="21"/>
                                        </p:tgtEl>
                                      </p:cBhvr>
                                    </p:animEffect>
                                  </p:childTnLst>
                                </p:cTn>
                              </p:par>
                              <p:par>
                                <p:cTn id="27" presetID="5" presetClass="entr" presetSubtype="1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checkerboard(across)">
                                      <p:cBhvr>
                                        <p:cTn id="29" dur="500"/>
                                        <p:tgtEl>
                                          <p:spTgt spid="24"/>
                                        </p:tgtEl>
                                      </p:cBhvr>
                                    </p:animEffect>
                                  </p:childTnLst>
                                </p:cTn>
                              </p:par>
                            </p:childTnLst>
                          </p:cTn>
                        </p:par>
                      </p:childTnLst>
                    </p:cTn>
                  </p:par>
                  <p:par>
                    <p:cTn id="30" fill="hold">
                      <p:stCondLst>
                        <p:cond delay="indefinite"/>
                      </p:stCondLst>
                      <p:childTnLst>
                        <p:par>
                          <p:cTn id="31" fill="hold">
                            <p:stCondLst>
                              <p:cond delay="0"/>
                            </p:stCondLst>
                            <p:childTnLst>
                              <p:par>
                                <p:cTn id="32" presetID="5" presetClass="entr" presetSubtype="10" fill="hold" grpId="0" nodeType="click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checkerboard(across)">
                                      <p:cBhvr>
                                        <p:cTn id="34" dur="500"/>
                                        <p:tgtEl>
                                          <p:spTgt spid="25"/>
                                        </p:tgtEl>
                                      </p:cBhvr>
                                    </p:animEffect>
                                  </p:childTnLst>
                                </p:cTn>
                              </p:par>
                              <p:par>
                                <p:cTn id="35" presetID="5" presetClass="entr" presetSubtype="10" fill="hold" nodeType="with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checkerboard(across)">
                                      <p:cBhvr>
                                        <p:cTn id="37" dur="500"/>
                                        <p:tgtEl>
                                          <p:spTgt spid="6"/>
                                        </p:tgtEl>
                                      </p:cBhvr>
                                    </p:animEffect>
                                  </p:childTnLst>
                                </p:cTn>
                              </p:par>
                              <p:par>
                                <p:cTn id="38" presetID="5" presetClass="entr" presetSubtype="10" fill="hold" nodeType="withEffect">
                                  <p:stCondLst>
                                    <p:cond delay="0"/>
                                  </p:stCondLst>
                                  <p:childTnLst>
                                    <p:set>
                                      <p:cBhvr>
                                        <p:cTn id="39" dur="1" fill="hold">
                                          <p:stCondLst>
                                            <p:cond delay="0"/>
                                          </p:stCondLst>
                                        </p:cTn>
                                        <p:tgtEl>
                                          <p:spTgt spid="1028"/>
                                        </p:tgtEl>
                                        <p:attrNameLst>
                                          <p:attrName>style.visibility</p:attrName>
                                        </p:attrNameLst>
                                      </p:cBhvr>
                                      <p:to>
                                        <p:strVal val="visible"/>
                                      </p:to>
                                    </p:set>
                                    <p:animEffect transition="in" filter="checkerboard(across)">
                                      <p:cBhvr>
                                        <p:cTn id="40" dur="500"/>
                                        <p:tgtEl>
                                          <p:spTgt spid="1028"/>
                                        </p:tgtEl>
                                      </p:cBhvr>
                                    </p:animEffect>
                                  </p:childTnLst>
                                </p:cTn>
                              </p:par>
                              <p:par>
                                <p:cTn id="41" presetID="5" presetClass="entr" presetSubtype="10" fill="hold" nodeType="withEffect">
                                  <p:stCondLst>
                                    <p:cond delay="0"/>
                                  </p:stCondLst>
                                  <p:childTnLst>
                                    <p:set>
                                      <p:cBhvr>
                                        <p:cTn id="42" dur="1" fill="hold">
                                          <p:stCondLst>
                                            <p:cond delay="0"/>
                                          </p:stCondLst>
                                        </p:cTn>
                                        <p:tgtEl>
                                          <p:spTgt spid="55"/>
                                        </p:tgtEl>
                                        <p:attrNameLst>
                                          <p:attrName>style.visibility</p:attrName>
                                        </p:attrNameLst>
                                      </p:cBhvr>
                                      <p:to>
                                        <p:strVal val="visible"/>
                                      </p:to>
                                    </p:set>
                                    <p:animEffect transition="in" filter="checkerboard(across)">
                                      <p:cBhvr>
                                        <p:cTn id="43" dur="500"/>
                                        <p:tgtEl>
                                          <p:spTgt spid="55"/>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nodeType="click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blinds(horizontal)">
                                      <p:cBhvr>
                                        <p:cTn id="48" dur="500"/>
                                        <p:tgtEl>
                                          <p:spTgt spid="10"/>
                                        </p:tgtEl>
                                      </p:cBhvr>
                                    </p:animEffect>
                                  </p:childTnLst>
                                </p:cTn>
                              </p:par>
                              <p:par>
                                <p:cTn id="49" presetID="3" presetClass="entr" presetSubtype="10" fill="hold" nodeType="with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blinds(horizontal)">
                                      <p:cBhvr>
                                        <p:cTn id="51" dur="500"/>
                                        <p:tgtEl>
                                          <p:spTgt spid="28"/>
                                        </p:tgtEl>
                                      </p:cBhvr>
                                    </p:animEffect>
                                  </p:childTnLst>
                                </p:cTn>
                              </p:par>
                              <p:par>
                                <p:cTn id="52" presetID="3" presetClass="entr" presetSubtype="10" fill="hold" nodeType="withEffect">
                                  <p:stCondLst>
                                    <p:cond delay="0"/>
                                  </p:stCondLst>
                                  <p:childTnLst>
                                    <p:set>
                                      <p:cBhvr>
                                        <p:cTn id="53" dur="1" fill="hold">
                                          <p:stCondLst>
                                            <p:cond delay="0"/>
                                          </p:stCondLst>
                                        </p:cTn>
                                        <p:tgtEl>
                                          <p:spTgt spid="27"/>
                                        </p:tgtEl>
                                        <p:attrNameLst>
                                          <p:attrName>style.visibility</p:attrName>
                                        </p:attrNameLst>
                                      </p:cBhvr>
                                      <p:to>
                                        <p:strVal val="visible"/>
                                      </p:to>
                                    </p:set>
                                    <p:animEffect transition="in" filter="blinds(horizontal)">
                                      <p:cBhvr>
                                        <p:cTn id="54" dur="500"/>
                                        <p:tgtEl>
                                          <p:spTgt spid="27"/>
                                        </p:tgtEl>
                                      </p:cBhvr>
                                    </p:animEffect>
                                  </p:childTnLst>
                                </p:cTn>
                              </p:par>
                              <p:par>
                                <p:cTn id="55" presetID="3" presetClass="entr" presetSubtype="10" fill="hold" nodeType="with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blinds(horizontal)">
                                      <p:cBhvr>
                                        <p:cTn id="57" dur="500"/>
                                        <p:tgtEl>
                                          <p:spTgt spid="17"/>
                                        </p:tgtEl>
                                      </p:cBhvr>
                                    </p:animEffect>
                                  </p:childTnLst>
                                </p:cTn>
                              </p:par>
                              <p:par>
                                <p:cTn id="58" presetID="3" presetClass="entr" presetSubtype="10" fill="hold" nodeType="with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blinds(horizontal)">
                                      <p:cBhvr>
                                        <p:cTn id="60" dur="500"/>
                                        <p:tgtEl>
                                          <p:spTgt spid="19"/>
                                        </p:tgtEl>
                                      </p:cBhvr>
                                    </p:animEffect>
                                  </p:childTnLst>
                                </p:cTn>
                              </p:par>
                              <p:par>
                                <p:cTn id="61" presetID="3" presetClass="entr" presetSubtype="10" fill="hold" nodeType="with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blinds(horizontal)">
                                      <p:cBhvr>
                                        <p:cTn id="63" dur="500"/>
                                        <p:tgtEl>
                                          <p:spTgt spid="26"/>
                                        </p:tgtEl>
                                      </p:cBhvr>
                                    </p:animEffect>
                                  </p:childTnLst>
                                </p:cTn>
                              </p:par>
                              <p:par>
                                <p:cTn id="64" presetID="3" presetClass="entr" presetSubtype="10" fill="hold" grpId="0" nodeType="with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blinds(horizontal)">
                                      <p:cBhvr>
                                        <p:cTn id="6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P spid="25" grpId="0"/>
      <p:bldP spid="2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Shared understanding by</a:t>
            </a:r>
            <a:r>
              <a:rPr lang="en-AU" altLang="ja-JP" dirty="0"/>
              <a:t> </a:t>
            </a:r>
            <a:r>
              <a:rPr lang="en-AU" altLang="ja-JP" dirty="0" smtClean="0"/>
              <a:t>the working </a:t>
            </a:r>
            <a:r>
              <a:rPr lang="en-AU" altLang="ja-JP" dirty="0"/>
              <a:t>software</a:t>
            </a:r>
            <a:endParaRPr kumimoji="1" lang="ja-JP" altLang="en-US" dirty="0">
              <a:latin typeface="+mn-lt"/>
              <a:ea typeface="+mj-ea"/>
            </a:endParaRPr>
          </a:p>
        </p:txBody>
      </p:sp>
      <p:grpSp>
        <p:nvGrpSpPr>
          <p:cNvPr id="6" name="グループ化 5"/>
          <p:cNvGrpSpPr/>
          <p:nvPr/>
        </p:nvGrpSpPr>
        <p:grpSpPr>
          <a:xfrm>
            <a:off x="1968145" y="1592224"/>
            <a:ext cx="1521476" cy="2110953"/>
            <a:chOff x="554360" y="1788690"/>
            <a:chExt cx="1800000" cy="2497389"/>
          </a:xfrm>
        </p:grpSpPr>
        <p:grpSp>
          <p:nvGrpSpPr>
            <p:cNvPr id="2" name="グループ化 1"/>
            <p:cNvGrpSpPr/>
            <p:nvPr/>
          </p:nvGrpSpPr>
          <p:grpSpPr>
            <a:xfrm>
              <a:off x="967896" y="1788690"/>
              <a:ext cx="954218" cy="1595214"/>
              <a:chOff x="6300082" y="2780722"/>
              <a:chExt cx="719666" cy="1157111"/>
            </a:xfrm>
            <a:solidFill>
              <a:srgbClr val="00B050"/>
            </a:solidFill>
          </p:grpSpPr>
          <p:sp>
            <p:nvSpPr>
              <p:cNvPr id="8" name="Isosceles Triangle 15"/>
              <p:cNvSpPr/>
              <p:nvPr/>
            </p:nvSpPr>
            <p:spPr bwMode="auto">
              <a:xfrm>
                <a:off x="6314193" y="3091167"/>
                <a:ext cx="705555" cy="846666"/>
              </a:xfrm>
              <a:prstGeom prst="triangl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0" name="Oval 14"/>
              <p:cNvSpPr/>
              <p:nvPr/>
            </p:nvSpPr>
            <p:spPr bwMode="auto">
              <a:xfrm>
                <a:off x="6300082" y="2780722"/>
                <a:ext cx="705555" cy="691445"/>
              </a:xfrm>
              <a:prstGeom prst="ellips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6" name="テキスト ボックス 35"/>
            <p:cNvSpPr txBox="1"/>
            <p:nvPr/>
          </p:nvSpPr>
          <p:spPr>
            <a:xfrm>
              <a:off x="554360" y="3566079"/>
              <a:ext cx="1800000" cy="720000"/>
            </a:xfrm>
            <a:prstGeom prst="rect">
              <a:avLst/>
            </a:prstGeom>
            <a:noFill/>
          </p:spPr>
          <p:txBody>
            <a:bodyPr wrap="square" rtlCol="0" anchor="ctr" anchorCtr="0">
              <a:noAutofit/>
            </a:bodyPr>
            <a:lstStyle/>
            <a:p>
              <a:pPr algn="ctr"/>
              <a:r>
                <a:rPr kumimoji="1" lang="en-US" altLang="ja-JP" sz="2400" dirty="0" smtClean="0"/>
                <a:t>Business</a:t>
              </a:r>
            </a:p>
            <a:p>
              <a:pPr algn="ctr"/>
              <a:r>
                <a:rPr lang="en-US" altLang="ja-JP" sz="2400" dirty="0" smtClean="0"/>
                <a:t>Analyst</a:t>
              </a:r>
              <a:endParaRPr kumimoji="1" lang="en-US" altLang="ja-JP" sz="2400" dirty="0" smtClean="0"/>
            </a:p>
          </p:txBody>
        </p:sp>
      </p:grpSp>
      <p:grpSp>
        <p:nvGrpSpPr>
          <p:cNvPr id="5" name="グループ化 4"/>
          <p:cNvGrpSpPr/>
          <p:nvPr/>
        </p:nvGrpSpPr>
        <p:grpSpPr>
          <a:xfrm>
            <a:off x="3608767" y="4408548"/>
            <a:ext cx="1926467" cy="1998360"/>
            <a:chOff x="2237828" y="3595348"/>
            <a:chExt cx="2279130" cy="2364185"/>
          </a:xfrm>
        </p:grpSpPr>
        <p:grpSp>
          <p:nvGrpSpPr>
            <p:cNvPr id="15" name="グループ化 14"/>
            <p:cNvGrpSpPr/>
            <p:nvPr/>
          </p:nvGrpSpPr>
          <p:grpSpPr>
            <a:xfrm>
              <a:off x="2431160" y="3595348"/>
              <a:ext cx="954217" cy="1595214"/>
              <a:chOff x="6300082" y="2780722"/>
              <a:chExt cx="719666" cy="1157111"/>
            </a:xfrm>
            <a:solidFill>
              <a:srgbClr val="FFC000"/>
            </a:solidFill>
          </p:grpSpPr>
          <p:sp>
            <p:nvSpPr>
              <p:cNvPr id="16"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7"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7" name="テキスト ボックス 36"/>
            <p:cNvSpPr txBox="1"/>
            <p:nvPr/>
          </p:nvSpPr>
          <p:spPr>
            <a:xfrm>
              <a:off x="2237828" y="5239533"/>
              <a:ext cx="2279130" cy="720000"/>
            </a:xfrm>
            <a:prstGeom prst="rect">
              <a:avLst/>
            </a:prstGeom>
            <a:noFill/>
          </p:spPr>
          <p:txBody>
            <a:bodyPr wrap="square" rtlCol="0" anchor="ctr" anchorCtr="0">
              <a:noAutofit/>
            </a:bodyPr>
            <a:lstStyle/>
            <a:p>
              <a:pPr algn="ctr"/>
              <a:r>
                <a:rPr lang="en-US" altLang="ja-JP" sz="2400" dirty="0" smtClean="0"/>
                <a:t>UI/UX</a:t>
              </a:r>
            </a:p>
            <a:p>
              <a:pPr algn="ctr"/>
              <a:r>
                <a:rPr lang="en-US" altLang="ja-JP" sz="2400" dirty="0" smtClean="0"/>
                <a:t>Designers</a:t>
              </a:r>
              <a:endParaRPr kumimoji="1" lang="ja-JP" altLang="en-US" sz="2400" dirty="0"/>
            </a:p>
          </p:txBody>
        </p:sp>
        <p:grpSp>
          <p:nvGrpSpPr>
            <p:cNvPr id="48" name="グループ化 47"/>
            <p:cNvGrpSpPr/>
            <p:nvPr/>
          </p:nvGrpSpPr>
          <p:grpSpPr>
            <a:xfrm>
              <a:off x="3384252" y="3595348"/>
              <a:ext cx="954217" cy="1595214"/>
              <a:chOff x="6300082" y="2780722"/>
              <a:chExt cx="719666" cy="1157111"/>
            </a:xfrm>
            <a:solidFill>
              <a:srgbClr val="FFC000"/>
            </a:solidFill>
          </p:grpSpPr>
          <p:sp>
            <p:nvSpPr>
              <p:cNvPr id="49"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0"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grpSp>
        <p:nvGrpSpPr>
          <p:cNvPr id="4" name="グループ化 3"/>
          <p:cNvGrpSpPr/>
          <p:nvPr/>
        </p:nvGrpSpPr>
        <p:grpSpPr>
          <a:xfrm>
            <a:off x="5665507" y="1571750"/>
            <a:ext cx="2418748" cy="1956968"/>
            <a:chOff x="4588551" y="1788690"/>
            <a:chExt cx="2861529" cy="2315214"/>
          </a:xfrm>
        </p:grpSpPr>
        <p:grpSp>
          <p:nvGrpSpPr>
            <p:cNvPr id="24" name="グループ化 23"/>
            <p:cNvGrpSpPr/>
            <p:nvPr/>
          </p:nvGrpSpPr>
          <p:grpSpPr>
            <a:xfrm>
              <a:off x="4588551" y="1788690"/>
              <a:ext cx="954218" cy="1595214"/>
              <a:chOff x="6300082" y="2780722"/>
              <a:chExt cx="719666" cy="1157111"/>
            </a:xfrm>
          </p:grpSpPr>
          <p:sp>
            <p:nvSpPr>
              <p:cNvPr id="2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8" name="テキスト ボックス 37"/>
            <p:cNvSpPr txBox="1"/>
            <p:nvPr/>
          </p:nvSpPr>
          <p:spPr>
            <a:xfrm>
              <a:off x="4962486" y="3383904"/>
              <a:ext cx="2133492" cy="720000"/>
            </a:xfrm>
            <a:prstGeom prst="rect">
              <a:avLst/>
            </a:prstGeom>
            <a:noFill/>
          </p:spPr>
          <p:txBody>
            <a:bodyPr wrap="square" rtlCol="0" anchor="ctr" anchorCtr="0">
              <a:noAutofit/>
            </a:bodyPr>
            <a:lstStyle/>
            <a:p>
              <a:pPr algn="ctr"/>
              <a:r>
                <a:rPr kumimoji="1" lang="en-US" altLang="ja-JP" sz="2400" dirty="0" smtClean="0"/>
                <a:t>Developers</a:t>
              </a:r>
              <a:endParaRPr kumimoji="1" lang="ja-JP" altLang="en-US" sz="2400" dirty="0"/>
            </a:p>
          </p:txBody>
        </p:sp>
        <p:grpSp>
          <p:nvGrpSpPr>
            <p:cNvPr id="51" name="グループ化 50"/>
            <p:cNvGrpSpPr/>
            <p:nvPr/>
          </p:nvGrpSpPr>
          <p:grpSpPr>
            <a:xfrm>
              <a:off x="5542769" y="1788690"/>
              <a:ext cx="954218" cy="1595214"/>
              <a:chOff x="6300082" y="2780722"/>
              <a:chExt cx="719666" cy="1157111"/>
            </a:xfrm>
          </p:grpSpPr>
          <p:sp>
            <p:nvSpPr>
              <p:cNvPr id="52"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3"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nvGrpSpPr>
            <p:cNvPr id="54" name="グループ化 53"/>
            <p:cNvGrpSpPr/>
            <p:nvPr/>
          </p:nvGrpSpPr>
          <p:grpSpPr>
            <a:xfrm>
              <a:off x="6495862" y="1788690"/>
              <a:ext cx="954218" cy="1595214"/>
              <a:chOff x="6300082" y="2780722"/>
              <a:chExt cx="719666" cy="1157111"/>
            </a:xfrm>
          </p:grpSpPr>
          <p:sp>
            <p:nvSpPr>
              <p:cNvPr id="5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pic>
        <p:nvPicPr>
          <p:cNvPr id="33" name="Picture 2" descr="C:\Users\hiroyuki.a.ito\AppData\Local\Microsoft\Windows\Temporary Internet Files\Content.IE5\8OQ99XH7\MC900433826[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6968" y="2463968"/>
            <a:ext cx="1930065" cy="1930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9" name="四角形吹き出し 38"/>
          <p:cNvSpPr/>
          <p:nvPr/>
        </p:nvSpPr>
        <p:spPr bwMode="auto">
          <a:xfrm>
            <a:off x="5708879" y="3882183"/>
            <a:ext cx="2520000" cy="1080000"/>
          </a:xfrm>
          <a:prstGeom prst="wedgeRectCallout">
            <a:avLst>
              <a:gd name="adj1" fmla="val -50071"/>
              <a:gd name="adj2" fmla="val -89686"/>
            </a:avLst>
          </a:prstGeom>
          <a:solidFill>
            <a:srgbClr val="FFFF00"/>
          </a:solidFill>
          <a:ln>
            <a:solidFill>
              <a:srgbClr val="C00000"/>
            </a:solidFill>
          </a:ln>
          <a:effectLst/>
          <a:extLst/>
        </p:spPr>
        <p:txBody>
          <a:bodyPr wrap="none" rtlCol="0" anchor="ctr"/>
          <a:lstStyle/>
          <a:p>
            <a:r>
              <a:rPr lang="en-US" altLang="ja-JP" sz="2400" dirty="0" smtClean="0"/>
              <a:t>Get </a:t>
            </a:r>
            <a:r>
              <a:rPr lang="en-US" altLang="ja-JP" sz="2400" dirty="0"/>
              <a:t>fast feedback</a:t>
            </a:r>
            <a:endParaRPr kumimoji="0" lang="ja-JP" altLang="en-US" sz="2400" i="0" u="none" strike="noStrike" kern="0" cap="none" spc="0" normalizeH="0" baseline="0" noProof="0" dirty="0" smtClean="0">
              <a:ln>
                <a:noFill/>
              </a:ln>
              <a:solidFill>
                <a:sysClr val="windowText" lastClr="000000"/>
              </a:solidFill>
              <a:effectLst/>
              <a:uLnTx/>
              <a:uFillTx/>
            </a:endParaRPr>
          </a:p>
        </p:txBody>
      </p:sp>
      <p:sp>
        <p:nvSpPr>
          <p:cNvPr id="40" name="四角形吹き出し 39"/>
          <p:cNvSpPr/>
          <p:nvPr/>
        </p:nvSpPr>
        <p:spPr bwMode="auto">
          <a:xfrm>
            <a:off x="606646" y="3882183"/>
            <a:ext cx="2520000" cy="1080000"/>
          </a:xfrm>
          <a:prstGeom prst="wedgeRectCallout">
            <a:avLst>
              <a:gd name="adj1" fmla="val 73185"/>
              <a:gd name="adj2" fmla="val -64151"/>
            </a:avLst>
          </a:prstGeom>
          <a:solidFill>
            <a:srgbClr val="FFFF00"/>
          </a:solidFill>
          <a:ln>
            <a:solidFill>
              <a:srgbClr val="C00000"/>
            </a:solidFill>
          </a:ln>
          <a:effectLst/>
          <a:extLst/>
        </p:spPr>
        <p:txBody>
          <a:bodyPr wrap="none" rtlCol="0" anchor="ctr"/>
          <a:lstStyle/>
          <a:p>
            <a:r>
              <a:rPr lang="en-US" altLang="ja-JP" sz="2400" dirty="0" smtClean="0"/>
              <a:t>Know about</a:t>
            </a:r>
          </a:p>
          <a:p>
            <a:r>
              <a:rPr lang="en-US" altLang="ja-JP" sz="2400" dirty="0" smtClean="0"/>
              <a:t>the </a:t>
            </a:r>
            <a:r>
              <a:rPr lang="en-US" altLang="ja-JP" sz="2400" dirty="0"/>
              <a:t>progress</a:t>
            </a:r>
            <a:endParaRPr kumimoji="0" lang="ja-JP" altLang="en-US" sz="2400" i="0" u="none" strike="noStrike" kern="0" cap="none" spc="0" normalizeH="0" baseline="0" noProof="0" dirty="0" smtClean="0">
              <a:ln>
                <a:noFill/>
              </a:ln>
              <a:solidFill>
                <a:sysClr val="windowText" lastClr="000000"/>
              </a:solidFill>
              <a:effectLst/>
              <a:uLnTx/>
              <a:uFillTx/>
            </a:endParaRPr>
          </a:p>
        </p:txBody>
      </p:sp>
    </p:spTree>
    <p:extLst>
      <p:ext uri="{BB962C8B-B14F-4D97-AF65-F5344CB8AC3E}">
        <p14:creationId xmlns:p14="http://schemas.microsoft.com/office/powerpoint/2010/main" val="30872131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barn(inVertical)">
                                      <p:cBhvr>
                                        <p:cTn id="7" dur="5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barn(inVertical)">
                                      <p:cBhvr>
                                        <p:cTn id="12"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noFill/>
          </a:ln>
        </p:spPr>
        <p:txBody>
          <a:bodyPr>
            <a:normAutofit fontScale="90000"/>
          </a:bodyPr>
          <a:lstStyle/>
          <a:p>
            <a:r>
              <a:rPr lang="en-US" altLang="ja-JP" kern="0" dirty="0" smtClean="0">
                <a:solidFill>
                  <a:schemeClr val="accent1"/>
                </a:solidFill>
                <a:latin typeface="+mn-lt"/>
                <a:ea typeface="+mj-ea"/>
              </a:rPr>
              <a:t>2. Testing</a:t>
            </a:r>
            <a:endParaRPr kumimoji="1" lang="ja-JP" altLang="en-US" dirty="0">
              <a:latin typeface="+mn-lt"/>
              <a:ea typeface="+mj-ea"/>
            </a:endParaRPr>
          </a:p>
        </p:txBody>
      </p:sp>
      <p:sp>
        <p:nvSpPr>
          <p:cNvPr id="2" name="ドーナツ 1"/>
          <p:cNvSpPr>
            <a:spLocks noChangeAspect="1"/>
          </p:cNvSpPr>
          <p:nvPr/>
        </p:nvSpPr>
        <p:spPr bwMode="auto">
          <a:xfrm>
            <a:off x="1692000" y="692696"/>
            <a:ext cx="5760000" cy="5760000"/>
          </a:xfrm>
          <a:prstGeom prst="donut">
            <a:avLst/>
          </a:prstGeom>
          <a:solidFill>
            <a:schemeClr val="bg1">
              <a:lumMod val="50000"/>
            </a:schemeClr>
          </a:solidFill>
          <a:ln>
            <a:solidFill>
              <a:srgbClr val="000000"/>
            </a:solidFill>
          </a:ln>
          <a:effectLst>
            <a:outerShdw blurRad="88900" dist="38100" dir="8100000" algn="tr" rotWithShape="0">
              <a:prstClr val="black">
                <a:alpha val="30000"/>
              </a:prstClr>
            </a:outerShdw>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ja-JP" altLang="en-US" sz="2400" b="0" i="0" u="none" strike="noStrike" kern="0" cap="none" spc="0" normalizeH="0" baseline="0" noProof="0" dirty="0" smtClean="0">
              <a:ln>
                <a:noFill/>
              </a:ln>
              <a:solidFill>
                <a:sysClr val="windowText" lastClr="000000"/>
              </a:solidFill>
              <a:effectLst/>
              <a:uLnTx/>
              <a:uFillTx/>
            </a:endParaRPr>
          </a:p>
        </p:txBody>
      </p:sp>
      <p:sp>
        <p:nvSpPr>
          <p:cNvPr id="13" name="円/楕円 12"/>
          <p:cNvSpPr>
            <a:spLocks noChangeAspect="1"/>
          </p:cNvSpPr>
          <p:nvPr/>
        </p:nvSpPr>
        <p:spPr bwMode="auto">
          <a:xfrm>
            <a:off x="3852000" y="2780927"/>
            <a:ext cx="1440000" cy="1440000"/>
          </a:xfrm>
          <a:prstGeom prst="ellipse">
            <a:avLst/>
          </a:prstGeom>
          <a:solidFill>
            <a:schemeClr val="bg1">
              <a:lumMod val="50000"/>
            </a:schemeClr>
          </a:solidFill>
          <a:ln>
            <a:solidFill>
              <a:srgbClr val="000000"/>
            </a:solidFill>
          </a:ln>
          <a:effectLst>
            <a:outerShdw blurRad="88900" dist="38100" dir="8100000" algn="tr" rotWithShape="0">
              <a:prstClr val="black">
                <a:alpha val="30000"/>
              </a:prstClr>
            </a:outerShdw>
          </a:effectLst>
          <a:extLst/>
        </p:spPr>
        <p:txBody>
          <a:bodyPr anchor="ctr" anchorCtr="0"/>
          <a:lstStyle/>
          <a:p>
            <a:pPr algn="ctr"/>
            <a:r>
              <a:rPr lang="en-US" altLang="ja-JP" sz="2400" b="1" dirty="0" smtClean="0">
                <a:solidFill>
                  <a:schemeClr val="bg1">
                    <a:lumMod val="95000"/>
                  </a:schemeClr>
                </a:solidFill>
              </a:rPr>
              <a:t>Value</a:t>
            </a:r>
            <a:endParaRPr lang="ja-JP" altLang="en-US" sz="2400" b="1" dirty="0">
              <a:solidFill>
                <a:schemeClr val="bg1">
                  <a:lumMod val="95000"/>
                </a:schemeClr>
              </a:solidFill>
            </a:endParaRPr>
          </a:p>
        </p:txBody>
      </p:sp>
      <p:sp>
        <p:nvSpPr>
          <p:cNvPr id="12" name="アーチ 11"/>
          <p:cNvSpPr>
            <a:spLocks noChangeAspect="1"/>
          </p:cNvSpPr>
          <p:nvPr/>
        </p:nvSpPr>
        <p:spPr bwMode="auto">
          <a:xfrm rot="19830689" flipV="1">
            <a:off x="2399309" y="1332120"/>
            <a:ext cx="4320000" cy="4320000"/>
          </a:xfrm>
          <a:prstGeom prst="blockArc">
            <a:avLst>
              <a:gd name="adj1" fmla="val 10800000"/>
              <a:gd name="adj2" fmla="val 17990653"/>
              <a:gd name="adj3" fmla="val 26406"/>
            </a:avLst>
          </a:prstGeom>
          <a:solidFill>
            <a:schemeClr val="bg1">
              <a:lumMod val="50000"/>
            </a:schemeClr>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10" name="アーチ 9"/>
          <p:cNvSpPr>
            <a:spLocks noChangeAspect="1"/>
          </p:cNvSpPr>
          <p:nvPr/>
        </p:nvSpPr>
        <p:spPr bwMode="auto">
          <a:xfrm rot="5137729" flipV="1">
            <a:off x="2416745" y="1352518"/>
            <a:ext cx="4320000" cy="4320000"/>
          </a:xfrm>
          <a:prstGeom prst="blockArc">
            <a:avLst>
              <a:gd name="adj1" fmla="val 10586606"/>
              <a:gd name="adj2" fmla="val 17673746"/>
              <a:gd name="adj3" fmla="val 25914"/>
            </a:avLst>
          </a:prstGeom>
          <a:solidFill>
            <a:srgbClr val="FF6600"/>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11" name="アーチ 10"/>
          <p:cNvSpPr>
            <a:spLocks noChangeAspect="1"/>
          </p:cNvSpPr>
          <p:nvPr/>
        </p:nvSpPr>
        <p:spPr bwMode="auto">
          <a:xfrm rot="12425021" flipV="1">
            <a:off x="2378523" y="1348690"/>
            <a:ext cx="4320000" cy="4320000"/>
          </a:xfrm>
          <a:prstGeom prst="blockArc">
            <a:avLst>
              <a:gd name="adj1" fmla="val 10647065"/>
              <a:gd name="adj2" fmla="val 17800682"/>
              <a:gd name="adj3" fmla="val 26131"/>
            </a:avLst>
          </a:prstGeom>
          <a:solidFill>
            <a:schemeClr val="bg1">
              <a:lumMod val="50000"/>
            </a:schemeClr>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8" name="テキスト ボックス 7"/>
          <p:cNvSpPr txBox="1"/>
          <p:nvPr/>
        </p:nvSpPr>
        <p:spPr>
          <a:xfrm>
            <a:off x="4547098" y="1757660"/>
            <a:ext cx="252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Metrics</a:t>
            </a:r>
          </a:p>
          <a:p>
            <a:pPr algn="ctr"/>
            <a:r>
              <a:rPr kumimoji="0" lang="en-US" altLang="ja-JP" sz="2000" b="1" kern="0" dirty="0" smtClean="0">
                <a:solidFill>
                  <a:sysClr val="windowText" lastClr="000000"/>
                </a:solidFill>
              </a:rPr>
              <a:t>CFD</a:t>
            </a:r>
            <a:r>
              <a:rPr kumimoji="0" lang="en-US" altLang="ja-JP" sz="2000" b="1" kern="0" dirty="0">
                <a:solidFill>
                  <a:sysClr val="windowText" lastClr="000000"/>
                </a:solidFill>
              </a:rPr>
              <a:t>/Kanban</a:t>
            </a:r>
            <a:r>
              <a:rPr kumimoji="0" lang="en-US" altLang="ja-JP" sz="2000" b="1" kern="0" dirty="0" smtClean="0">
                <a:solidFill>
                  <a:sysClr val="windowText" lastClr="000000"/>
                </a:solidFill>
              </a:rPr>
              <a:t>/KPIs</a:t>
            </a:r>
            <a:endParaRPr kumimoji="0" lang="ja-JP" altLang="en-US" sz="2000" b="1" kern="0" dirty="0">
              <a:solidFill>
                <a:sysClr val="windowText" lastClr="000000"/>
              </a:solidFill>
            </a:endParaRPr>
          </a:p>
        </p:txBody>
      </p:sp>
      <p:sp>
        <p:nvSpPr>
          <p:cNvPr id="18" name="テキスト ボックス 17"/>
          <p:cNvSpPr txBox="1"/>
          <p:nvPr/>
        </p:nvSpPr>
        <p:spPr>
          <a:xfrm>
            <a:off x="2026818" y="1757660"/>
            <a:ext cx="252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Testing</a:t>
            </a:r>
          </a:p>
          <a:p>
            <a:pPr algn="ctr"/>
            <a:r>
              <a:rPr kumimoji="0" lang="en-US" altLang="ja-JP" sz="2000" b="1" kern="0" dirty="0" smtClean="0">
                <a:solidFill>
                  <a:sysClr val="windowText" lastClr="000000"/>
                </a:solidFill>
              </a:rPr>
              <a:t>BDD</a:t>
            </a:r>
            <a:r>
              <a:rPr kumimoji="0" lang="en-US" altLang="ja-JP" sz="2000" b="1" kern="0" dirty="0">
                <a:solidFill>
                  <a:sysClr val="windowText" lastClr="000000"/>
                </a:solidFill>
              </a:rPr>
              <a:t>/ATDD/ET/</a:t>
            </a:r>
            <a:r>
              <a:rPr kumimoji="0" lang="en-US" altLang="ja-JP" sz="2000" b="1" kern="0" dirty="0" smtClean="0">
                <a:solidFill>
                  <a:sysClr val="windowText" lastClr="000000"/>
                </a:solidFill>
              </a:rPr>
              <a:t>MT</a:t>
            </a:r>
            <a:endParaRPr kumimoji="0" lang="ja-JP" altLang="en-US" sz="2000" b="1" kern="0" dirty="0">
              <a:solidFill>
                <a:sysClr val="windowText" lastClr="000000"/>
              </a:solidFill>
            </a:endParaRPr>
          </a:p>
        </p:txBody>
      </p:sp>
      <p:sp>
        <p:nvSpPr>
          <p:cNvPr id="19" name="テキスト ボックス 18"/>
          <p:cNvSpPr txBox="1"/>
          <p:nvPr/>
        </p:nvSpPr>
        <p:spPr>
          <a:xfrm>
            <a:off x="2232000" y="4581128"/>
            <a:ext cx="468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Enterprise </a:t>
            </a:r>
            <a:r>
              <a:rPr kumimoji="0" lang="en-US" altLang="ja-JP" sz="2000" b="1" kern="0" dirty="0" smtClean="0">
                <a:solidFill>
                  <a:sysClr val="windowText" lastClr="000000"/>
                </a:solidFill>
              </a:rPr>
              <a:t>Agile</a:t>
            </a:r>
          </a:p>
          <a:p>
            <a:pPr algn="ctr"/>
            <a:r>
              <a:rPr kumimoji="0" lang="en-US" altLang="ja-JP" sz="2000" b="1" kern="0" dirty="0" smtClean="0">
                <a:solidFill>
                  <a:sysClr val="windowText" lastClr="000000"/>
                </a:solidFill>
              </a:rPr>
              <a:t>Organizational </a:t>
            </a:r>
            <a:r>
              <a:rPr kumimoji="0" lang="en-US" altLang="ja-JP" sz="2000" b="1" kern="0" dirty="0">
                <a:solidFill>
                  <a:sysClr val="windowText" lastClr="000000"/>
                </a:solidFill>
              </a:rPr>
              <a:t>Change/</a:t>
            </a:r>
            <a:r>
              <a:rPr kumimoji="0" lang="en-US" altLang="ja-JP" sz="2000" b="1" kern="0" dirty="0" smtClean="0">
                <a:solidFill>
                  <a:sysClr val="windowText" lastClr="000000"/>
                </a:solidFill>
              </a:rPr>
              <a:t>Psychology</a:t>
            </a:r>
            <a:endParaRPr kumimoji="0" lang="ja-JP" altLang="en-US" sz="2000" b="1" kern="0" dirty="0">
              <a:solidFill>
                <a:sysClr val="windowText" lastClr="000000"/>
              </a:solidFill>
            </a:endParaRPr>
          </a:p>
        </p:txBody>
      </p:sp>
      <p:sp>
        <p:nvSpPr>
          <p:cNvPr id="20" name="テキスト ボックス 19"/>
          <p:cNvSpPr txBox="1"/>
          <p:nvPr/>
        </p:nvSpPr>
        <p:spPr>
          <a:xfrm>
            <a:off x="3132000" y="5717867"/>
            <a:ext cx="2880000" cy="540000"/>
          </a:xfrm>
          <a:prstGeom prst="rect">
            <a:avLst/>
          </a:prstGeom>
          <a:noFill/>
          <a:ln>
            <a:noFill/>
          </a:ln>
        </p:spPr>
        <p:txBody>
          <a:bodyPr wrap="square" rtlCol="0" anchor="ctr" anchorCtr="0">
            <a:noAutofit/>
          </a:bodyPr>
          <a:lstStyle/>
          <a:p>
            <a:pPr algn="ctr"/>
            <a:r>
              <a:rPr kumimoji="0" lang="en-US" altLang="ja-JP" sz="2400" b="1" kern="0" dirty="0">
                <a:solidFill>
                  <a:sysClr val="windowText" lastClr="000000"/>
                </a:solidFill>
              </a:rPr>
              <a:t>Agile/Scrum/</a:t>
            </a:r>
            <a:r>
              <a:rPr kumimoji="0" lang="en-US" altLang="ja-JP" sz="2400" b="1" kern="0" dirty="0" smtClean="0">
                <a:solidFill>
                  <a:sysClr val="windowText" lastClr="000000"/>
                </a:solidFill>
              </a:rPr>
              <a:t>Lean</a:t>
            </a:r>
            <a:endParaRPr kumimoji="0" lang="ja-JP" altLang="en-US" sz="2400" b="1" kern="0" dirty="0">
              <a:solidFill>
                <a:sysClr val="windowText" lastClr="000000"/>
              </a:solidFill>
            </a:endParaRPr>
          </a:p>
        </p:txBody>
      </p:sp>
    </p:spTree>
    <p:extLst>
      <p:ext uri="{BB962C8B-B14F-4D97-AF65-F5344CB8AC3E}">
        <p14:creationId xmlns:p14="http://schemas.microsoft.com/office/powerpoint/2010/main" val="247726455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t>Example of BDD test scenario with Calabash-Android</a:t>
            </a:r>
            <a:endParaRPr kumimoji="1" lang="ja-JP" altLang="en-US" dirty="0"/>
          </a:p>
        </p:txBody>
      </p:sp>
      <p:sp>
        <p:nvSpPr>
          <p:cNvPr id="5" name="タイトル 2"/>
          <p:cNvSpPr txBox="1">
            <a:spLocks/>
          </p:cNvSpPr>
          <p:nvPr/>
        </p:nvSpPr>
        <p:spPr>
          <a:xfrm>
            <a:off x="360000" y="836712"/>
            <a:ext cx="8424000" cy="5256584"/>
          </a:xfrm>
          <a:prstGeom prst="rect">
            <a:avLst/>
          </a:prstGeom>
          <a:noFill/>
          <a:ln>
            <a:solidFill>
              <a:schemeClr val="accent1"/>
            </a:solid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a:r>
              <a:rPr lang="en-US" altLang="ja-JP" sz="2000" dirty="0">
                <a:solidFill>
                  <a:srgbClr val="7030A0"/>
                </a:solidFill>
              </a:rPr>
              <a:t>Feature</a:t>
            </a:r>
            <a:r>
              <a:rPr lang="en-US" altLang="ja-JP" sz="2000" b="0" dirty="0">
                <a:solidFill>
                  <a:schemeClr val="tx1"/>
                </a:solidFill>
              </a:rPr>
              <a:t>: </a:t>
            </a:r>
            <a:r>
              <a:rPr lang="en-US" altLang="ja-JP" sz="2000" b="0" dirty="0" smtClean="0">
                <a:solidFill>
                  <a:schemeClr val="tx1"/>
                </a:solidFill>
              </a:rPr>
              <a:t>Input</a:t>
            </a:r>
            <a:endParaRPr lang="en-US" altLang="ja-JP" sz="2000" b="0" dirty="0">
              <a:solidFill>
                <a:schemeClr val="tx1"/>
              </a:solidFill>
            </a:endParaRPr>
          </a:p>
          <a:p>
            <a:pPr algn="l"/>
            <a:r>
              <a:rPr lang="en-US" altLang="ja-JP" sz="2000" b="0" dirty="0" smtClean="0">
                <a:solidFill>
                  <a:schemeClr val="tx1"/>
                </a:solidFill>
              </a:rPr>
              <a:t>  </a:t>
            </a:r>
            <a:r>
              <a:rPr lang="en-US" altLang="ja-JP" sz="2000" dirty="0">
                <a:solidFill>
                  <a:srgbClr val="7030A0"/>
                </a:solidFill>
              </a:rPr>
              <a:t>Scenario</a:t>
            </a:r>
            <a:r>
              <a:rPr lang="en-US" altLang="ja-JP" sz="2000" b="0" dirty="0" smtClean="0">
                <a:solidFill>
                  <a:schemeClr val="tx1"/>
                </a:solidFill>
              </a:rPr>
              <a:t>: Input today’s data</a:t>
            </a:r>
          </a:p>
          <a:p>
            <a:pPr algn="l"/>
            <a:endParaRPr lang="en-US" altLang="ja-JP" sz="2000" b="0" dirty="0" smtClean="0">
              <a:solidFill>
                <a:schemeClr val="tx1"/>
              </a:solidFill>
            </a:endParaRPr>
          </a:p>
          <a:p>
            <a:pPr algn="l"/>
            <a:r>
              <a:rPr lang="en-US" altLang="ja-JP" sz="2000" b="0" dirty="0" smtClean="0">
                <a:solidFill>
                  <a:schemeClr val="tx1"/>
                </a:solidFill>
              </a:rPr>
              <a:t>    </a:t>
            </a:r>
            <a:r>
              <a:rPr lang="en-US" altLang="ja-JP" sz="2000" dirty="0" smtClean="0">
                <a:solidFill>
                  <a:srgbClr val="00B050"/>
                </a:solidFill>
              </a:rPr>
              <a:t>Given</a:t>
            </a:r>
            <a:r>
              <a:rPr lang="en-US" altLang="ja-JP" sz="2000" b="0" dirty="0" smtClean="0">
                <a:solidFill>
                  <a:schemeClr val="tx1"/>
                </a:solidFill>
              </a:rPr>
              <a:t> </a:t>
            </a:r>
            <a:r>
              <a:rPr lang="en-US" altLang="ja-JP" sz="2000" b="0" dirty="0">
                <a:solidFill>
                  <a:schemeClr val="tx1"/>
                </a:solidFill>
              </a:rPr>
              <a:t>I kick drumroll</a:t>
            </a:r>
          </a:p>
          <a:p>
            <a:pPr algn="l"/>
            <a:r>
              <a:rPr lang="en-US" altLang="ja-JP" sz="2000" b="0" dirty="0">
                <a:solidFill>
                  <a:schemeClr val="tx1"/>
                </a:solidFill>
              </a:rPr>
              <a:t>    </a:t>
            </a:r>
            <a:r>
              <a:rPr lang="en-US" altLang="ja-JP" sz="2000" dirty="0" smtClean="0">
                <a:solidFill>
                  <a:srgbClr val="00B050"/>
                </a:solidFill>
              </a:rPr>
              <a:t>And</a:t>
            </a:r>
            <a:r>
              <a:rPr lang="en-US" altLang="ja-JP" sz="2000" b="0" dirty="0" smtClean="0">
                <a:solidFill>
                  <a:schemeClr val="tx1"/>
                </a:solidFill>
              </a:rPr>
              <a:t> </a:t>
            </a:r>
            <a:r>
              <a:rPr lang="en-US" altLang="ja-JP" sz="2000" b="0" dirty="0">
                <a:solidFill>
                  <a:schemeClr val="tx1"/>
                </a:solidFill>
              </a:rPr>
              <a:t>drumroll show today</a:t>
            </a:r>
          </a:p>
          <a:p>
            <a:pPr algn="l"/>
            <a:r>
              <a:rPr lang="en-US" altLang="ja-JP" sz="2000" b="0" dirty="0" smtClean="0">
                <a:solidFill>
                  <a:schemeClr val="tx1"/>
                </a:solidFill>
              </a:rPr>
              <a:t>    </a:t>
            </a:r>
            <a:r>
              <a:rPr lang="en-US" altLang="ja-JP" sz="2000" dirty="0" smtClean="0">
                <a:solidFill>
                  <a:srgbClr val="00B050"/>
                </a:solidFill>
              </a:rPr>
              <a:t>When</a:t>
            </a:r>
            <a:r>
              <a:rPr lang="en-US" altLang="ja-JP" sz="2000" b="0" dirty="0" smtClean="0">
                <a:solidFill>
                  <a:schemeClr val="tx1"/>
                </a:solidFill>
              </a:rPr>
              <a:t> </a:t>
            </a:r>
            <a:r>
              <a:rPr lang="en-US" altLang="ja-JP" sz="2000" b="0" dirty="0">
                <a:solidFill>
                  <a:schemeClr val="tx1"/>
                </a:solidFill>
              </a:rPr>
              <a:t>press next</a:t>
            </a:r>
          </a:p>
          <a:p>
            <a:pPr algn="l"/>
            <a:r>
              <a:rPr lang="en-US" altLang="ja-JP" sz="2000" b="0" dirty="0">
                <a:solidFill>
                  <a:schemeClr val="tx1"/>
                </a:solidFill>
              </a:rPr>
              <a:t>    </a:t>
            </a:r>
            <a:r>
              <a:rPr lang="en-US" altLang="ja-JP" sz="2000" dirty="0">
                <a:solidFill>
                  <a:srgbClr val="00B050"/>
                </a:solidFill>
              </a:rPr>
              <a:t>Then</a:t>
            </a:r>
            <a:r>
              <a:rPr lang="en-US" altLang="ja-JP" sz="2000" b="0" dirty="0">
                <a:solidFill>
                  <a:schemeClr val="tx1"/>
                </a:solidFill>
              </a:rPr>
              <a:t> I should see </a:t>
            </a:r>
            <a:r>
              <a:rPr lang="en-US" altLang="ja-JP" sz="2000" b="0" dirty="0" smtClean="0">
                <a:solidFill>
                  <a:schemeClr val="tx1"/>
                </a:solidFill>
              </a:rPr>
              <a:t>”xxx" </a:t>
            </a:r>
            <a:r>
              <a:rPr lang="en-US" altLang="ja-JP" sz="2000" b="0" dirty="0">
                <a:solidFill>
                  <a:schemeClr val="tx1"/>
                </a:solidFill>
              </a:rPr>
              <a:t>screen</a:t>
            </a:r>
          </a:p>
          <a:p>
            <a:pPr algn="l"/>
            <a:endParaRPr lang="en-US" altLang="ja-JP" sz="2000" b="0" dirty="0" smtClean="0">
              <a:solidFill>
                <a:schemeClr val="tx1"/>
              </a:solidFill>
            </a:endParaRPr>
          </a:p>
          <a:p>
            <a:pPr algn="l"/>
            <a:r>
              <a:rPr lang="en-US" altLang="ja-JP" sz="2000" b="0" dirty="0" smtClean="0">
                <a:solidFill>
                  <a:schemeClr val="tx1"/>
                </a:solidFill>
              </a:rPr>
              <a:t>    </a:t>
            </a:r>
            <a:r>
              <a:rPr lang="en-US" altLang="ja-JP" sz="2000" dirty="0" smtClean="0">
                <a:solidFill>
                  <a:srgbClr val="00B050"/>
                </a:solidFill>
              </a:rPr>
              <a:t>When</a:t>
            </a:r>
            <a:r>
              <a:rPr lang="en-US" altLang="ja-JP" sz="2000" b="0" dirty="0" smtClean="0">
                <a:solidFill>
                  <a:schemeClr val="tx1"/>
                </a:solidFill>
              </a:rPr>
              <a:t> </a:t>
            </a:r>
            <a:r>
              <a:rPr lang="en-US" altLang="ja-JP" sz="2000" b="0" dirty="0">
                <a:solidFill>
                  <a:schemeClr val="tx1"/>
                </a:solidFill>
              </a:rPr>
              <a:t>I press keys and calculator should show like this:</a:t>
            </a:r>
          </a:p>
          <a:p>
            <a:pPr algn="l"/>
            <a:r>
              <a:rPr lang="en-US" altLang="ja-JP" sz="2000" b="0" dirty="0">
                <a:solidFill>
                  <a:schemeClr val="tx1"/>
                </a:solidFill>
                <a:latin typeface="ＭＳ ゴシック"/>
                <a:ea typeface="ＭＳ ゴシック"/>
                <a:cs typeface="ＭＳ ゴシック"/>
              </a:rPr>
              <a:t>    | 2 |   2 |</a:t>
            </a:r>
          </a:p>
          <a:p>
            <a:pPr algn="l"/>
            <a:r>
              <a:rPr lang="en-US" altLang="ja-JP" sz="2000" b="0" dirty="0">
                <a:solidFill>
                  <a:schemeClr val="tx1"/>
                </a:solidFill>
                <a:latin typeface="ＭＳ ゴシック"/>
                <a:ea typeface="ＭＳ ゴシック"/>
                <a:cs typeface="ＭＳ ゴシック"/>
              </a:rPr>
              <a:t>    | 0 |  20 |</a:t>
            </a:r>
          </a:p>
          <a:p>
            <a:pPr algn="l"/>
            <a:r>
              <a:rPr lang="en-US" altLang="ja-JP" sz="2000" b="0" dirty="0">
                <a:solidFill>
                  <a:schemeClr val="tx1"/>
                </a:solidFill>
                <a:latin typeface="ＭＳ ゴシック"/>
                <a:ea typeface="ＭＳ ゴシック"/>
                <a:cs typeface="ＭＳ ゴシック"/>
              </a:rPr>
              <a:t>    | 0 | 200 |</a:t>
            </a:r>
          </a:p>
          <a:p>
            <a:pPr algn="l"/>
            <a:r>
              <a:rPr lang="en-US" altLang="ja-JP" sz="2000" b="0" dirty="0">
                <a:solidFill>
                  <a:schemeClr val="tx1"/>
                </a:solidFill>
                <a:latin typeface="ＭＳ ゴシック"/>
                <a:ea typeface="ＭＳ ゴシック"/>
                <a:cs typeface="ＭＳ ゴシック"/>
              </a:rPr>
              <a:t>    | * | 200 |</a:t>
            </a:r>
          </a:p>
          <a:p>
            <a:pPr algn="l"/>
            <a:r>
              <a:rPr lang="en-US" altLang="ja-JP" sz="2000" b="0" dirty="0">
                <a:solidFill>
                  <a:schemeClr val="tx1"/>
                </a:solidFill>
                <a:latin typeface="ＭＳ ゴシック"/>
                <a:ea typeface="ＭＳ ゴシック"/>
                <a:cs typeface="ＭＳ ゴシック"/>
              </a:rPr>
              <a:t>    | 3 |   3 |</a:t>
            </a:r>
          </a:p>
          <a:p>
            <a:pPr algn="l"/>
            <a:r>
              <a:rPr lang="en-US" altLang="ja-JP" sz="2000" b="0" dirty="0">
                <a:solidFill>
                  <a:schemeClr val="tx1"/>
                </a:solidFill>
                <a:latin typeface="ＭＳ ゴシック"/>
                <a:ea typeface="ＭＳ ゴシック"/>
                <a:cs typeface="ＭＳ ゴシック"/>
              </a:rPr>
              <a:t>    | = | 600 |</a:t>
            </a:r>
          </a:p>
          <a:p>
            <a:pPr algn="l"/>
            <a:r>
              <a:rPr lang="en-US" altLang="ja-JP" sz="2000" b="0" dirty="0">
                <a:solidFill>
                  <a:schemeClr val="tx1"/>
                </a:solidFill>
              </a:rPr>
              <a:t>    </a:t>
            </a:r>
            <a:r>
              <a:rPr lang="en-US" altLang="ja-JP" sz="2000" dirty="0">
                <a:solidFill>
                  <a:srgbClr val="00B050"/>
                </a:solidFill>
              </a:rPr>
              <a:t>Then</a:t>
            </a:r>
            <a:r>
              <a:rPr lang="en-US" altLang="ja-JP" sz="2000" b="0" dirty="0">
                <a:solidFill>
                  <a:schemeClr val="tx1"/>
                </a:solidFill>
              </a:rPr>
              <a:t> take </a:t>
            </a:r>
            <a:r>
              <a:rPr lang="en-US" altLang="ja-JP" sz="2000" b="0" dirty="0" smtClean="0">
                <a:solidFill>
                  <a:schemeClr val="tx1"/>
                </a:solidFill>
              </a:rPr>
              <a:t>photo</a:t>
            </a:r>
          </a:p>
          <a:p>
            <a:pPr algn="l"/>
            <a:r>
              <a:rPr lang="en-US" altLang="ja-JP" sz="2000" b="0" dirty="0" smtClean="0">
                <a:solidFill>
                  <a:schemeClr val="tx1"/>
                </a:solidFill>
              </a:rPr>
              <a:t>…</a:t>
            </a:r>
          </a:p>
        </p:txBody>
      </p:sp>
      <p:sp>
        <p:nvSpPr>
          <p:cNvPr id="6" name="四角形吹き出し 5"/>
          <p:cNvSpPr/>
          <p:nvPr/>
        </p:nvSpPr>
        <p:spPr>
          <a:xfrm>
            <a:off x="4643848" y="764704"/>
            <a:ext cx="4320000" cy="864096"/>
          </a:xfrm>
          <a:prstGeom prst="wedgeRectCallout">
            <a:avLst>
              <a:gd name="adj1" fmla="val -69278"/>
              <a:gd name="adj2" fmla="val -7152"/>
            </a:avLst>
          </a:prstGeom>
          <a:solidFill>
            <a:srgbClr val="FFFF00"/>
          </a:solidFill>
          <a:ln w="19050">
            <a:solidFill>
              <a:schemeClr val="accent1"/>
            </a:solidFill>
            <a:tailEnd type="none"/>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342900" indent="-342900">
              <a:buFont typeface="Arial" panose="020B0604020202020204" pitchFamily="34" charset="0"/>
              <a:buChar char="•"/>
            </a:pPr>
            <a:r>
              <a:rPr kumimoji="1" lang="en-US" altLang="ja-JP" sz="2000" dirty="0" smtClean="0"/>
              <a:t>Feature	: name of all cases</a:t>
            </a:r>
          </a:p>
          <a:p>
            <a:pPr marL="342900" indent="-342900">
              <a:buFont typeface="Arial" panose="020B0604020202020204" pitchFamily="34" charset="0"/>
              <a:buChar char="•"/>
            </a:pPr>
            <a:r>
              <a:rPr lang="en-US" altLang="ja-JP" sz="2000" dirty="0" smtClean="0"/>
              <a:t>Scenario	: name of each case</a:t>
            </a:r>
            <a:endParaRPr kumimoji="1" lang="ja-JP" altLang="en-US" sz="2000" dirty="0"/>
          </a:p>
        </p:txBody>
      </p:sp>
      <p:sp>
        <p:nvSpPr>
          <p:cNvPr id="8" name="四角形吹き出し 7"/>
          <p:cNvSpPr/>
          <p:nvPr/>
        </p:nvSpPr>
        <p:spPr>
          <a:xfrm>
            <a:off x="4643848" y="1772816"/>
            <a:ext cx="2880000" cy="864096"/>
          </a:xfrm>
          <a:prstGeom prst="wedgeRectCallout">
            <a:avLst>
              <a:gd name="adj1" fmla="val -78794"/>
              <a:gd name="adj2" fmla="val 19706"/>
            </a:avLst>
          </a:prstGeom>
          <a:solidFill>
            <a:srgbClr val="FFFF00"/>
          </a:solidFill>
          <a:ln w="19050">
            <a:solidFill>
              <a:schemeClr val="accent1"/>
            </a:solidFill>
            <a:tailEnd type="none"/>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r>
              <a:rPr kumimoji="1" lang="en-US" altLang="ja-JP" sz="2000" dirty="0" smtClean="0"/>
              <a:t>These statements are</a:t>
            </a:r>
          </a:p>
          <a:p>
            <a:r>
              <a:rPr lang="en-US" altLang="ja-JP" sz="2000" dirty="0" smtClean="0"/>
              <a:t>RUNNABLE!</a:t>
            </a:r>
            <a:endParaRPr kumimoji="1" lang="ja-JP" altLang="en-US" sz="2000" dirty="0"/>
          </a:p>
        </p:txBody>
      </p:sp>
      <p:sp>
        <p:nvSpPr>
          <p:cNvPr id="9" name="四角形吹き出し 8"/>
          <p:cNvSpPr/>
          <p:nvPr/>
        </p:nvSpPr>
        <p:spPr>
          <a:xfrm>
            <a:off x="4643848" y="4221088"/>
            <a:ext cx="2880000" cy="1152128"/>
          </a:xfrm>
          <a:prstGeom prst="wedgeRectCallout">
            <a:avLst>
              <a:gd name="adj1" fmla="val -124554"/>
              <a:gd name="adj2" fmla="val -25341"/>
            </a:avLst>
          </a:prstGeom>
          <a:solidFill>
            <a:srgbClr val="FFFF00"/>
          </a:solidFill>
          <a:ln w="19050">
            <a:solidFill>
              <a:schemeClr val="accent1"/>
            </a:solidFill>
            <a:tailEnd type="none"/>
          </a:ln>
          <a:effectLst>
            <a:outerShdw blurRad="88900" dist="38100" dir="8100000" algn="ctr" rotWithShape="0">
              <a:srgbClr val="000000">
                <a:alpha val="30000"/>
              </a:srgbClr>
            </a:outerShdw>
          </a:effectLst>
        </p:spPr>
        <p:style>
          <a:lnRef idx="1">
            <a:schemeClr val="accent1"/>
          </a:lnRef>
          <a:fillRef idx="0">
            <a:schemeClr val="accent1"/>
          </a:fillRef>
          <a:effectRef idx="0">
            <a:schemeClr val="accent1"/>
          </a:effectRef>
          <a:fontRef idx="minor">
            <a:schemeClr val="tx1"/>
          </a:fontRef>
        </p:style>
        <p:txBody>
          <a:bodyPr rtlCol="0" anchor="ctr"/>
          <a:lstStyle/>
          <a:p>
            <a:r>
              <a:rPr lang="en-US" altLang="ja-JP" sz="2000" dirty="0" smtClean="0"/>
              <a:t>We can write data</a:t>
            </a:r>
          </a:p>
          <a:p>
            <a:r>
              <a:rPr kumimoji="1" lang="en-US" altLang="ja-JP" sz="2000" dirty="0" smtClean="0"/>
              <a:t>with table style like this</a:t>
            </a:r>
            <a:endParaRPr kumimoji="1" lang="ja-JP" altLang="en-US" sz="2000" dirty="0"/>
          </a:p>
        </p:txBody>
      </p:sp>
    </p:spTree>
    <p:extLst>
      <p:ext uri="{BB962C8B-B14F-4D97-AF65-F5344CB8AC3E}">
        <p14:creationId xmlns:p14="http://schemas.microsoft.com/office/powerpoint/2010/main" val="403081170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arn(inVertical)">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円形吹き出し 40"/>
          <p:cNvSpPr/>
          <p:nvPr/>
        </p:nvSpPr>
        <p:spPr bwMode="auto">
          <a:xfrm>
            <a:off x="418255" y="4723590"/>
            <a:ext cx="2468233" cy="1174546"/>
          </a:xfrm>
          <a:prstGeom prst="wedgeEllipseCallout">
            <a:avLst>
              <a:gd name="adj1" fmla="val 16703"/>
              <a:gd name="adj2" fmla="val -91688"/>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We want to…</a:t>
            </a:r>
            <a:endParaRPr kumimoji="0" lang="ja-JP" altLang="en-US" sz="2000" kern="0" dirty="0">
              <a:solidFill>
                <a:sysClr val="windowText" lastClr="000000"/>
              </a:solidFill>
            </a:endParaRPr>
          </a:p>
        </p:txBody>
      </p:sp>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Process of BDD</a:t>
            </a:r>
            <a:endParaRPr kumimoji="1" lang="ja-JP" altLang="en-US" dirty="0">
              <a:latin typeface="+mn-lt"/>
              <a:ea typeface="+mj-ea"/>
            </a:endParaRPr>
          </a:p>
        </p:txBody>
      </p:sp>
      <p:grpSp>
        <p:nvGrpSpPr>
          <p:cNvPr id="6" name="グループ化 5"/>
          <p:cNvGrpSpPr/>
          <p:nvPr/>
        </p:nvGrpSpPr>
        <p:grpSpPr>
          <a:xfrm>
            <a:off x="1115616" y="1592224"/>
            <a:ext cx="1521476" cy="2110953"/>
            <a:chOff x="554360" y="1788690"/>
            <a:chExt cx="1800000" cy="2497389"/>
          </a:xfrm>
        </p:grpSpPr>
        <p:grpSp>
          <p:nvGrpSpPr>
            <p:cNvPr id="2" name="グループ化 1"/>
            <p:cNvGrpSpPr/>
            <p:nvPr/>
          </p:nvGrpSpPr>
          <p:grpSpPr>
            <a:xfrm>
              <a:off x="967896" y="1788690"/>
              <a:ext cx="954218" cy="1595214"/>
              <a:chOff x="6300082" y="2780722"/>
              <a:chExt cx="719666" cy="1157111"/>
            </a:xfrm>
            <a:solidFill>
              <a:srgbClr val="00B050"/>
            </a:solidFill>
          </p:grpSpPr>
          <p:sp>
            <p:nvSpPr>
              <p:cNvPr id="8" name="Isosceles Triangle 15"/>
              <p:cNvSpPr/>
              <p:nvPr/>
            </p:nvSpPr>
            <p:spPr bwMode="auto">
              <a:xfrm>
                <a:off x="6314193" y="3091167"/>
                <a:ext cx="705555" cy="846666"/>
              </a:xfrm>
              <a:prstGeom prst="triangl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0" name="Oval 14"/>
              <p:cNvSpPr/>
              <p:nvPr/>
            </p:nvSpPr>
            <p:spPr bwMode="auto">
              <a:xfrm>
                <a:off x="6300082" y="2780722"/>
                <a:ext cx="705555" cy="691445"/>
              </a:xfrm>
              <a:prstGeom prst="ellips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6" name="テキスト ボックス 35"/>
            <p:cNvSpPr txBox="1"/>
            <p:nvPr/>
          </p:nvSpPr>
          <p:spPr>
            <a:xfrm>
              <a:off x="554360" y="3566079"/>
              <a:ext cx="1800000" cy="720000"/>
            </a:xfrm>
            <a:prstGeom prst="rect">
              <a:avLst/>
            </a:prstGeom>
            <a:noFill/>
          </p:spPr>
          <p:txBody>
            <a:bodyPr wrap="square" rtlCol="0" anchor="ctr" anchorCtr="0">
              <a:noAutofit/>
            </a:bodyPr>
            <a:lstStyle/>
            <a:p>
              <a:pPr algn="ctr"/>
              <a:r>
                <a:rPr kumimoji="1" lang="en-US" altLang="ja-JP" sz="2400" dirty="0" smtClean="0"/>
                <a:t>Business</a:t>
              </a:r>
            </a:p>
            <a:p>
              <a:pPr algn="ctr"/>
              <a:r>
                <a:rPr lang="en-US" altLang="ja-JP" sz="2400" dirty="0" smtClean="0"/>
                <a:t>Analyst</a:t>
              </a:r>
              <a:endParaRPr kumimoji="1" lang="en-US" altLang="ja-JP" sz="2400" dirty="0" smtClean="0"/>
            </a:p>
          </p:txBody>
        </p:sp>
      </p:grpSp>
      <p:grpSp>
        <p:nvGrpSpPr>
          <p:cNvPr id="5" name="グループ化 4"/>
          <p:cNvGrpSpPr/>
          <p:nvPr/>
        </p:nvGrpSpPr>
        <p:grpSpPr>
          <a:xfrm>
            <a:off x="2771800" y="4382968"/>
            <a:ext cx="1926467" cy="1998360"/>
            <a:chOff x="2237828" y="3595348"/>
            <a:chExt cx="2279130" cy="2364185"/>
          </a:xfrm>
        </p:grpSpPr>
        <p:grpSp>
          <p:nvGrpSpPr>
            <p:cNvPr id="15" name="グループ化 14"/>
            <p:cNvGrpSpPr/>
            <p:nvPr/>
          </p:nvGrpSpPr>
          <p:grpSpPr>
            <a:xfrm>
              <a:off x="2431160" y="3595348"/>
              <a:ext cx="954217" cy="1595214"/>
              <a:chOff x="6300082" y="2780722"/>
              <a:chExt cx="719666" cy="1157111"/>
            </a:xfrm>
            <a:solidFill>
              <a:srgbClr val="FFC000"/>
            </a:solidFill>
          </p:grpSpPr>
          <p:sp>
            <p:nvSpPr>
              <p:cNvPr id="16"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7"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7" name="テキスト ボックス 36"/>
            <p:cNvSpPr txBox="1"/>
            <p:nvPr/>
          </p:nvSpPr>
          <p:spPr>
            <a:xfrm>
              <a:off x="2237828" y="5239533"/>
              <a:ext cx="2279130" cy="720000"/>
            </a:xfrm>
            <a:prstGeom prst="rect">
              <a:avLst/>
            </a:prstGeom>
            <a:noFill/>
          </p:spPr>
          <p:txBody>
            <a:bodyPr wrap="square" rtlCol="0" anchor="ctr" anchorCtr="0">
              <a:noAutofit/>
            </a:bodyPr>
            <a:lstStyle/>
            <a:p>
              <a:pPr algn="ctr"/>
              <a:r>
                <a:rPr lang="en-US" altLang="ja-JP" sz="2400" dirty="0" smtClean="0"/>
                <a:t>UI/UX</a:t>
              </a:r>
            </a:p>
            <a:p>
              <a:pPr algn="ctr"/>
              <a:r>
                <a:rPr lang="en-US" altLang="ja-JP" sz="2400" dirty="0" smtClean="0"/>
                <a:t>Designers</a:t>
              </a:r>
              <a:endParaRPr kumimoji="1" lang="ja-JP" altLang="en-US" sz="2400" dirty="0"/>
            </a:p>
          </p:txBody>
        </p:sp>
        <p:grpSp>
          <p:nvGrpSpPr>
            <p:cNvPr id="48" name="グループ化 47"/>
            <p:cNvGrpSpPr/>
            <p:nvPr/>
          </p:nvGrpSpPr>
          <p:grpSpPr>
            <a:xfrm>
              <a:off x="3384252" y="3595348"/>
              <a:ext cx="954217" cy="1595214"/>
              <a:chOff x="6300082" y="2780722"/>
              <a:chExt cx="719666" cy="1157111"/>
            </a:xfrm>
            <a:solidFill>
              <a:srgbClr val="FFC000"/>
            </a:solidFill>
          </p:grpSpPr>
          <p:sp>
            <p:nvSpPr>
              <p:cNvPr id="49"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0"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grpSp>
        <p:nvGrpSpPr>
          <p:cNvPr id="4" name="グループ化 3"/>
          <p:cNvGrpSpPr/>
          <p:nvPr/>
        </p:nvGrpSpPr>
        <p:grpSpPr>
          <a:xfrm>
            <a:off x="6185700" y="1412776"/>
            <a:ext cx="2418748" cy="1956968"/>
            <a:chOff x="4588551" y="1788690"/>
            <a:chExt cx="2861529" cy="2315214"/>
          </a:xfrm>
        </p:grpSpPr>
        <p:grpSp>
          <p:nvGrpSpPr>
            <p:cNvPr id="24" name="グループ化 23"/>
            <p:cNvGrpSpPr/>
            <p:nvPr/>
          </p:nvGrpSpPr>
          <p:grpSpPr>
            <a:xfrm>
              <a:off x="4588551" y="1788690"/>
              <a:ext cx="954218" cy="1595214"/>
              <a:chOff x="6300082" y="2780722"/>
              <a:chExt cx="719666" cy="1157111"/>
            </a:xfrm>
          </p:grpSpPr>
          <p:sp>
            <p:nvSpPr>
              <p:cNvPr id="2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8" name="テキスト ボックス 37"/>
            <p:cNvSpPr txBox="1"/>
            <p:nvPr/>
          </p:nvSpPr>
          <p:spPr>
            <a:xfrm>
              <a:off x="4962486" y="3383904"/>
              <a:ext cx="2133492" cy="720000"/>
            </a:xfrm>
            <a:prstGeom prst="rect">
              <a:avLst/>
            </a:prstGeom>
            <a:noFill/>
          </p:spPr>
          <p:txBody>
            <a:bodyPr wrap="square" rtlCol="0" anchor="ctr" anchorCtr="0">
              <a:noAutofit/>
            </a:bodyPr>
            <a:lstStyle/>
            <a:p>
              <a:pPr algn="ctr"/>
              <a:r>
                <a:rPr kumimoji="1" lang="en-US" altLang="ja-JP" sz="2400" dirty="0" smtClean="0"/>
                <a:t>Developers</a:t>
              </a:r>
              <a:endParaRPr kumimoji="1" lang="ja-JP" altLang="en-US" sz="2400" dirty="0"/>
            </a:p>
          </p:txBody>
        </p:sp>
        <p:grpSp>
          <p:nvGrpSpPr>
            <p:cNvPr id="51" name="グループ化 50"/>
            <p:cNvGrpSpPr/>
            <p:nvPr/>
          </p:nvGrpSpPr>
          <p:grpSpPr>
            <a:xfrm>
              <a:off x="5542769" y="1788690"/>
              <a:ext cx="954218" cy="1595214"/>
              <a:chOff x="6300082" y="2780722"/>
              <a:chExt cx="719666" cy="1157111"/>
            </a:xfrm>
          </p:grpSpPr>
          <p:sp>
            <p:nvSpPr>
              <p:cNvPr id="52"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3"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nvGrpSpPr>
            <p:cNvPr id="54" name="グループ化 53"/>
            <p:cNvGrpSpPr/>
            <p:nvPr/>
          </p:nvGrpSpPr>
          <p:grpSpPr>
            <a:xfrm>
              <a:off x="6495862" y="1788690"/>
              <a:ext cx="954218" cy="1595214"/>
              <a:chOff x="6300082" y="2780722"/>
              <a:chExt cx="719666" cy="1157111"/>
            </a:xfrm>
          </p:grpSpPr>
          <p:sp>
            <p:nvSpPr>
              <p:cNvPr id="5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sp>
        <p:nvSpPr>
          <p:cNvPr id="44" name="円形吹き出し 43"/>
          <p:cNvSpPr/>
          <p:nvPr/>
        </p:nvSpPr>
        <p:spPr bwMode="auto">
          <a:xfrm>
            <a:off x="415574" y="4726111"/>
            <a:ext cx="2468233" cy="1174546"/>
          </a:xfrm>
          <a:prstGeom prst="wedgeEllipseCallout">
            <a:avLst>
              <a:gd name="adj1" fmla="val 52627"/>
              <a:gd name="adj2" fmla="val -59840"/>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We want to…</a:t>
            </a:r>
            <a:endParaRPr kumimoji="0" lang="ja-JP" altLang="en-US" sz="2000" kern="0" dirty="0">
              <a:solidFill>
                <a:sysClr val="windowText" lastClr="000000"/>
              </a:solidFill>
            </a:endParaRPr>
          </a:p>
        </p:txBody>
      </p:sp>
    </p:spTree>
    <p:extLst>
      <p:ext uri="{BB962C8B-B14F-4D97-AF65-F5344CB8AC3E}">
        <p14:creationId xmlns:p14="http://schemas.microsoft.com/office/powerpoint/2010/main" val="6793917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Process of BDD</a:t>
            </a:r>
            <a:endParaRPr kumimoji="1" lang="ja-JP" altLang="en-US" dirty="0">
              <a:latin typeface="+mn-lt"/>
              <a:ea typeface="+mj-ea"/>
            </a:endParaRPr>
          </a:p>
        </p:txBody>
      </p:sp>
      <p:grpSp>
        <p:nvGrpSpPr>
          <p:cNvPr id="6" name="グループ化 5"/>
          <p:cNvGrpSpPr/>
          <p:nvPr/>
        </p:nvGrpSpPr>
        <p:grpSpPr>
          <a:xfrm>
            <a:off x="1115616" y="1592224"/>
            <a:ext cx="1521476" cy="2110953"/>
            <a:chOff x="554360" y="1788690"/>
            <a:chExt cx="1800000" cy="2497389"/>
          </a:xfrm>
        </p:grpSpPr>
        <p:grpSp>
          <p:nvGrpSpPr>
            <p:cNvPr id="2" name="グループ化 1"/>
            <p:cNvGrpSpPr/>
            <p:nvPr/>
          </p:nvGrpSpPr>
          <p:grpSpPr>
            <a:xfrm>
              <a:off x="967896" y="1788690"/>
              <a:ext cx="954218" cy="1595214"/>
              <a:chOff x="6300082" y="2780722"/>
              <a:chExt cx="719666" cy="1157111"/>
            </a:xfrm>
            <a:solidFill>
              <a:srgbClr val="00B050"/>
            </a:solidFill>
          </p:grpSpPr>
          <p:sp>
            <p:nvSpPr>
              <p:cNvPr id="8" name="Isosceles Triangle 15"/>
              <p:cNvSpPr/>
              <p:nvPr/>
            </p:nvSpPr>
            <p:spPr bwMode="auto">
              <a:xfrm>
                <a:off x="6314193" y="3091167"/>
                <a:ext cx="705555" cy="846666"/>
              </a:xfrm>
              <a:prstGeom prst="triangl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0" name="Oval 14"/>
              <p:cNvSpPr/>
              <p:nvPr/>
            </p:nvSpPr>
            <p:spPr bwMode="auto">
              <a:xfrm>
                <a:off x="6300082" y="2780722"/>
                <a:ext cx="705555" cy="691445"/>
              </a:xfrm>
              <a:prstGeom prst="ellips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6" name="テキスト ボックス 35"/>
            <p:cNvSpPr txBox="1"/>
            <p:nvPr/>
          </p:nvSpPr>
          <p:spPr>
            <a:xfrm>
              <a:off x="554360" y="3566079"/>
              <a:ext cx="1800000" cy="720000"/>
            </a:xfrm>
            <a:prstGeom prst="rect">
              <a:avLst/>
            </a:prstGeom>
            <a:noFill/>
          </p:spPr>
          <p:txBody>
            <a:bodyPr wrap="square" rtlCol="0" anchor="ctr" anchorCtr="0">
              <a:noAutofit/>
            </a:bodyPr>
            <a:lstStyle/>
            <a:p>
              <a:pPr algn="ctr"/>
              <a:r>
                <a:rPr kumimoji="1" lang="en-US" altLang="ja-JP" sz="2400" dirty="0" smtClean="0"/>
                <a:t>Business</a:t>
              </a:r>
            </a:p>
            <a:p>
              <a:pPr algn="ctr"/>
              <a:r>
                <a:rPr lang="en-US" altLang="ja-JP" sz="2400" dirty="0" smtClean="0"/>
                <a:t>Analyst</a:t>
              </a:r>
              <a:endParaRPr kumimoji="1" lang="en-US" altLang="ja-JP" sz="2400" dirty="0" smtClean="0"/>
            </a:p>
          </p:txBody>
        </p:sp>
      </p:grpSp>
      <p:grpSp>
        <p:nvGrpSpPr>
          <p:cNvPr id="5" name="グループ化 4"/>
          <p:cNvGrpSpPr/>
          <p:nvPr/>
        </p:nvGrpSpPr>
        <p:grpSpPr>
          <a:xfrm>
            <a:off x="2771800" y="4382968"/>
            <a:ext cx="1926467" cy="1998360"/>
            <a:chOff x="2237828" y="3595348"/>
            <a:chExt cx="2279130" cy="2364185"/>
          </a:xfrm>
        </p:grpSpPr>
        <p:grpSp>
          <p:nvGrpSpPr>
            <p:cNvPr id="15" name="グループ化 14"/>
            <p:cNvGrpSpPr/>
            <p:nvPr/>
          </p:nvGrpSpPr>
          <p:grpSpPr>
            <a:xfrm>
              <a:off x="2431160" y="3595348"/>
              <a:ext cx="954217" cy="1595214"/>
              <a:chOff x="6300082" y="2780722"/>
              <a:chExt cx="719666" cy="1157111"/>
            </a:xfrm>
            <a:solidFill>
              <a:srgbClr val="FFC000"/>
            </a:solidFill>
          </p:grpSpPr>
          <p:sp>
            <p:nvSpPr>
              <p:cNvPr id="16"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7"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7" name="テキスト ボックス 36"/>
            <p:cNvSpPr txBox="1"/>
            <p:nvPr/>
          </p:nvSpPr>
          <p:spPr>
            <a:xfrm>
              <a:off x="2237828" y="5239533"/>
              <a:ext cx="2279130" cy="720000"/>
            </a:xfrm>
            <a:prstGeom prst="rect">
              <a:avLst/>
            </a:prstGeom>
            <a:noFill/>
          </p:spPr>
          <p:txBody>
            <a:bodyPr wrap="square" rtlCol="0" anchor="ctr" anchorCtr="0">
              <a:noAutofit/>
            </a:bodyPr>
            <a:lstStyle/>
            <a:p>
              <a:pPr algn="ctr"/>
              <a:r>
                <a:rPr lang="en-US" altLang="ja-JP" sz="2400" dirty="0" smtClean="0"/>
                <a:t>UI/UX</a:t>
              </a:r>
            </a:p>
            <a:p>
              <a:pPr algn="ctr"/>
              <a:r>
                <a:rPr lang="en-US" altLang="ja-JP" sz="2400" dirty="0" smtClean="0"/>
                <a:t>Designers</a:t>
              </a:r>
              <a:endParaRPr kumimoji="1" lang="ja-JP" altLang="en-US" sz="2400" dirty="0"/>
            </a:p>
          </p:txBody>
        </p:sp>
        <p:grpSp>
          <p:nvGrpSpPr>
            <p:cNvPr id="48" name="グループ化 47"/>
            <p:cNvGrpSpPr/>
            <p:nvPr/>
          </p:nvGrpSpPr>
          <p:grpSpPr>
            <a:xfrm>
              <a:off x="3384252" y="3595348"/>
              <a:ext cx="954217" cy="1595214"/>
              <a:chOff x="6300082" y="2780722"/>
              <a:chExt cx="719666" cy="1157111"/>
            </a:xfrm>
            <a:solidFill>
              <a:srgbClr val="FFC000"/>
            </a:solidFill>
          </p:grpSpPr>
          <p:sp>
            <p:nvSpPr>
              <p:cNvPr id="49"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0"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grpSp>
        <p:nvGrpSpPr>
          <p:cNvPr id="4" name="グループ化 3"/>
          <p:cNvGrpSpPr/>
          <p:nvPr/>
        </p:nvGrpSpPr>
        <p:grpSpPr>
          <a:xfrm>
            <a:off x="5969676" y="1571750"/>
            <a:ext cx="2418748" cy="1956968"/>
            <a:chOff x="4588551" y="1788690"/>
            <a:chExt cx="2861529" cy="2315214"/>
          </a:xfrm>
        </p:grpSpPr>
        <p:grpSp>
          <p:nvGrpSpPr>
            <p:cNvPr id="24" name="グループ化 23"/>
            <p:cNvGrpSpPr/>
            <p:nvPr/>
          </p:nvGrpSpPr>
          <p:grpSpPr>
            <a:xfrm>
              <a:off x="4588551" y="1788690"/>
              <a:ext cx="954218" cy="1595214"/>
              <a:chOff x="6300082" y="2780722"/>
              <a:chExt cx="719666" cy="1157111"/>
            </a:xfrm>
          </p:grpSpPr>
          <p:sp>
            <p:nvSpPr>
              <p:cNvPr id="2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8" name="テキスト ボックス 37"/>
            <p:cNvSpPr txBox="1"/>
            <p:nvPr/>
          </p:nvSpPr>
          <p:spPr>
            <a:xfrm>
              <a:off x="4962486" y="3383904"/>
              <a:ext cx="2133492" cy="720000"/>
            </a:xfrm>
            <a:prstGeom prst="rect">
              <a:avLst/>
            </a:prstGeom>
            <a:noFill/>
          </p:spPr>
          <p:txBody>
            <a:bodyPr wrap="square" rtlCol="0" anchor="ctr" anchorCtr="0">
              <a:noAutofit/>
            </a:bodyPr>
            <a:lstStyle/>
            <a:p>
              <a:pPr algn="ctr"/>
              <a:r>
                <a:rPr kumimoji="1" lang="en-US" altLang="ja-JP" sz="2400" dirty="0" smtClean="0"/>
                <a:t>Developers</a:t>
              </a:r>
              <a:endParaRPr kumimoji="1" lang="ja-JP" altLang="en-US" sz="2400" dirty="0"/>
            </a:p>
          </p:txBody>
        </p:sp>
        <p:grpSp>
          <p:nvGrpSpPr>
            <p:cNvPr id="51" name="グループ化 50"/>
            <p:cNvGrpSpPr/>
            <p:nvPr/>
          </p:nvGrpSpPr>
          <p:grpSpPr>
            <a:xfrm>
              <a:off x="5542769" y="1788690"/>
              <a:ext cx="954218" cy="1595214"/>
              <a:chOff x="6300082" y="2780722"/>
              <a:chExt cx="719666" cy="1157111"/>
            </a:xfrm>
          </p:grpSpPr>
          <p:sp>
            <p:nvSpPr>
              <p:cNvPr id="52"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3"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nvGrpSpPr>
            <p:cNvPr id="54" name="グループ化 53"/>
            <p:cNvGrpSpPr/>
            <p:nvPr/>
          </p:nvGrpSpPr>
          <p:grpSpPr>
            <a:xfrm>
              <a:off x="6495862" y="1788690"/>
              <a:ext cx="954218" cy="1595214"/>
              <a:chOff x="6300082" y="2780722"/>
              <a:chExt cx="719666" cy="1157111"/>
            </a:xfrm>
          </p:grpSpPr>
          <p:sp>
            <p:nvSpPr>
              <p:cNvPr id="5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sp>
        <p:nvSpPr>
          <p:cNvPr id="7" name="フローチャート : 書類 6"/>
          <p:cNvSpPr/>
          <p:nvPr/>
        </p:nvSpPr>
        <p:spPr bwMode="auto">
          <a:xfrm>
            <a:off x="3716076" y="2924944"/>
            <a:ext cx="1711848" cy="1008112"/>
          </a:xfrm>
          <a:prstGeom prst="flowChartDocument">
            <a:avLst/>
          </a:prstGeom>
          <a:solidFill>
            <a:srgbClr val="FFFF00"/>
          </a:solidFill>
          <a:ln>
            <a:solidFill>
              <a:srgbClr val="C00000"/>
            </a:solidFill>
          </a:ln>
          <a:effectLst>
            <a:outerShdw blurRad="88900" dist="38100" dir="8100000" algn="tr" rotWithShape="0">
              <a:prstClr val="black">
                <a:alpha val="30000"/>
              </a:prstClr>
            </a:outerShdw>
          </a:effectLst>
          <a:extLst/>
        </p:spPr>
        <p:txBody>
          <a:bodyPr wrap="none" rtlCol="0" anchor="ctr"/>
          <a:lstStyle/>
          <a:p>
            <a:pPr marL="0" marR="0" indent="0" defTabSz="914400" eaLnBrk="1" fontAlgn="auto" latinLnBrk="0" hangingPunct="1">
              <a:lnSpc>
                <a:spcPct val="100000"/>
              </a:lnSpc>
              <a:spcBef>
                <a:spcPts val="0"/>
              </a:spcBef>
              <a:spcAft>
                <a:spcPts val="0"/>
              </a:spcAft>
              <a:buClrTx/>
              <a:buSzTx/>
              <a:buFontTx/>
              <a:buNone/>
              <a:tabLst/>
            </a:pPr>
            <a:r>
              <a:rPr kumimoji="0" lang="en-US" altLang="ja-JP" kern="0" dirty="0" smtClean="0">
                <a:solidFill>
                  <a:sysClr val="windowText" lastClr="000000"/>
                </a:solidFill>
              </a:rPr>
              <a:t>GIVEN …</a:t>
            </a:r>
          </a:p>
          <a:p>
            <a:r>
              <a:rPr kumimoji="0" lang="en-US" altLang="ja-JP" kern="0" dirty="0" smtClean="0">
                <a:solidFill>
                  <a:sysClr val="windowText" lastClr="000000"/>
                </a:solidFill>
              </a:rPr>
              <a:t>WHEN</a:t>
            </a:r>
            <a:r>
              <a:rPr kumimoji="0" lang="en-US" altLang="ja-JP" kern="0" dirty="0">
                <a:solidFill>
                  <a:sysClr val="windowText" lastClr="000000"/>
                </a:solidFill>
              </a:rPr>
              <a:t> …</a:t>
            </a:r>
            <a:endParaRPr kumimoji="0" lang="en-US" altLang="ja-JP" kern="0" dirty="0" smtClean="0">
              <a:solidFill>
                <a:sysClr val="windowText" lastClr="000000"/>
              </a:solidFill>
            </a:endParaRPr>
          </a:p>
          <a:p>
            <a:r>
              <a:rPr kumimoji="0" lang="en-US" altLang="ja-JP" kern="0" dirty="0" smtClean="0">
                <a:solidFill>
                  <a:sysClr val="windowText" lastClr="000000"/>
                </a:solidFill>
              </a:rPr>
              <a:t>THEN</a:t>
            </a:r>
            <a:r>
              <a:rPr kumimoji="0" lang="en-US" altLang="ja-JP" kern="0" dirty="0">
                <a:solidFill>
                  <a:sysClr val="windowText" lastClr="000000"/>
                </a:solidFill>
              </a:rPr>
              <a:t> </a:t>
            </a:r>
            <a:r>
              <a:rPr kumimoji="0" lang="en-US" altLang="ja-JP" kern="0" dirty="0" smtClean="0">
                <a:solidFill>
                  <a:sysClr val="windowText" lastClr="000000"/>
                </a:solidFill>
              </a:rPr>
              <a:t> …</a:t>
            </a:r>
            <a:endParaRPr kumimoji="0" lang="ja-JP" altLang="en-US" sz="1800" b="0" i="0" u="none" strike="noStrike" kern="0" cap="none" spc="0" normalizeH="0" baseline="0" noProof="0" dirty="0" smtClean="0">
              <a:ln>
                <a:noFill/>
              </a:ln>
              <a:solidFill>
                <a:sysClr val="windowText" lastClr="000000"/>
              </a:solidFill>
              <a:effectLst/>
              <a:uLnTx/>
              <a:uFillTx/>
            </a:endParaRPr>
          </a:p>
        </p:txBody>
      </p:sp>
      <p:sp>
        <p:nvSpPr>
          <p:cNvPr id="32" name="円形吹き出し 31"/>
          <p:cNvSpPr/>
          <p:nvPr/>
        </p:nvSpPr>
        <p:spPr bwMode="auto">
          <a:xfrm>
            <a:off x="6516216" y="3669498"/>
            <a:ext cx="2468233" cy="1174546"/>
          </a:xfrm>
          <a:prstGeom prst="wedgeEllipseCallout">
            <a:avLst>
              <a:gd name="adj1" fmla="val -56268"/>
              <a:gd name="adj2" fmla="val -65738"/>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Is that right?</a:t>
            </a:r>
            <a:endParaRPr kumimoji="0" lang="ja-JP" altLang="en-US" sz="2000" kern="0" dirty="0">
              <a:solidFill>
                <a:sysClr val="windowText" lastClr="000000"/>
              </a:solidFill>
            </a:endParaRPr>
          </a:p>
        </p:txBody>
      </p:sp>
      <p:sp>
        <p:nvSpPr>
          <p:cNvPr id="40" name="円形吹き出し 39"/>
          <p:cNvSpPr/>
          <p:nvPr/>
        </p:nvSpPr>
        <p:spPr bwMode="auto">
          <a:xfrm>
            <a:off x="418255" y="4723590"/>
            <a:ext cx="2468233" cy="1174546"/>
          </a:xfrm>
          <a:prstGeom prst="wedgeEllipseCallout">
            <a:avLst>
              <a:gd name="adj1" fmla="val 16703"/>
              <a:gd name="adj2" fmla="val -91688"/>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MORE!</a:t>
            </a:r>
          </a:p>
          <a:p>
            <a:pPr algn="ctr"/>
            <a:r>
              <a:rPr kumimoji="0" lang="en-US" altLang="ja-JP" sz="2000" kern="0" dirty="0" smtClean="0">
                <a:solidFill>
                  <a:sysClr val="windowText" lastClr="000000"/>
                </a:solidFill>
              </a:rPr>
              <a:t>MORE!</a:t>
            </a:r>
            <a:br>
              <a:rPr kumimoji="0" lang="en-US" altLang="ja-JP" sz="2000" kern="0" dirty="0" smtClean="0">
                <a:solidFill>
                  <a:sysClr val="windowText" lastClr="000000"/>
                </a:solidFill>
              </a:rPr>
            </a:br>
            <a:r>
              <a:rPr kumimoji="0" lang="en-US" altLang="ja-JP" sz="2000" kern="0" dirty="0" smtClean="0">
                <a:solidFill>
                  <a:sysClr val="windowText" lastClr="000000"/>
                </a:solidFill>
              </a:rPr>
              <a:t>MORE!</a:t>
            </a:r>
            <a:endParaRPr kumimoji="0" lang="ja-JP" altLang="en-US" sz="2000" kern="0" dirty="0">
              <a:solidFill>
                <a:sysClr val="windowText" lastClr="000000"/>
              </a:solidFill>
            </a:endParaRPr>
          </a:p>
        </p:txBody>
      </p:sp>
      <p:sp>
        <p:nvSpPr>
          <p:cNvPr id="35" name="円形吹き出し 34"/>
          <p:cNvSpPr/>
          <p:nvPr/>
        </p:nvSpPr>
        <p:spPr bwMode="auto">
          <a:xfrm>
            <a:off x="415574" y="4726111"/>
            <a:ext cx="2468233" cy="1174546"/>
          </a:xfrm>
          <a:prstGeom prst="wedgeEllipseCallout">
            <a:avLst>
              <a:gd name="adj1" fmla="val 52627"/>
              <a:gd name="adj2" fmla="val -59840"/>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We want to…</a:t>
            </a:r>
            <a:endParaRPr kumimoji="0" lang="ja-JP" altLang="en-US" sz="2000" kern="0" dirty="0">
              <a:solidFill>
                <a:sysClr val="windowText" lastClr="000000"/>
              </a:solidFill>
            </a:endParaRPr>
          </a:p>
        </p:txBody>
      </p:sp>
    </p:spTree>
    <p:extLst>
      <p:ext uri="{BB962C8B-B14F-4D97-AF65-F5344CB8AC3E}">
        <p14:creationId xmlns:p14="http://schemas.microsoft.com/office/powerpoint/2010/main" val="257166318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Process of BDD</a:t>
            </a:r>
            <a:endParaRPr kumimoji="1" lang="ja-JP" altLang="en-US" dirty="0">
              <a:latin typeface="+mn-lt"/>
              <a:ea typeface="+mj-ea"/>
            </a:endParaRPr>
          </a:p>
        </p:txBody>
      </p:sp>
      <p:grpSp>
        <p:nvGrpSpPr>
          <p:cNvPr id="6" name="グループ化 5"/>
          <p:cNvGrpSpPr/>
          <p:nvPr/>
        </p:nvGrpSpPr>
        <p:grpSpPr>
          <a:xfrm>
            <a:off x="1547664" y="1592224"/>
            <a:ext cx="1521476" cy="2110953"/>
            <a:chOff x="554360" y="1788690"/>
            <a:chExt cx="1800000" cy="2497389"/>
          </a:xfrm>
        </p:grpSpPr>
        <p:grpSp>
          <p:nvGrpSpPr>
            <p:cNvPr id="2" name="グループ化 1"/>
            <p:cNvGrpSpPr/>
            <p:nvPr/>
          </p:nvGrpSpPr>
          <p:grpSpPr>
            <a:xfrm>
              <a:off x="967896" y="1788690"/>
              <a:ext cx="954218" cy="1595214"/>
              <a:chOff x="6300082" y="2780722"/>
              <a:chExt cx="719666" cy="1157111"/>
            </a:xfrm>
            <a:solidFill>
              <a:srgbClr val="00B050"/>
            </a:solidFill>
          </p:grpSpPr>
          <p:sp>
            <p:nvSpPr>
              <p:cNvPr id="8" name="Isosceles Triangle 15"/>
              <p:cNvSpPr/>
              <p:nvPr/>
            </p:nvSpPr>
            <p:spPr bwMode="auto">
              <a:xfrm>
                <a:off x="6314193" y="3091167"/>
                <a:ext cx="705555" cy="846666"/>
              </a:xfrm>
              <a:prstGeom prst="triangl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0" name="Oval 14"/>
              <p:cNvSpPr/>
              <p:nvPr/>
            </p:nvSpPr>
            <p:spPr bwMode="auto">
              <a:xfrm>
                <a:off x="6300082" y="2780722"/>
                <a:ext cx="705555" cy="691445"/>
              </a:xfrm>
              <a:prstGeom prst="ellips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6" name="テキスト ボックス 35"/>
            <p:cNvSpPr txBox="1"/>
            <p:nvPr/>
          </p:nvSpPr>
          <p:spPr>
            <a:xfrm>
              <a:off x="554360" y="3566079"/>
              <a:ext cx="1800000" cy="720000"/>
            </a:xfrm>
            <a:prstGeom prst="rect">
              <a:avLst/>
            </a:prstGeom>
            <a:noFill/>
          </p:spPr>
          <p:txBody>
            <a:bodyPr wrap="square" rtlCol="0" anchor="ctr" anchorCtr="0">
              <a:noAutofit/>
            </a:bodyPr>
            <a:lstStyle/>
            <a:p>
              <a:pPr algn="ctr"/>
              <a:r>
                <a:rPr kumimoji="1" lang="en-US" altLang="ja-JP" sz="2400" dirty="0" smtClean="0"/>
                <a:t>Business</a:t>
              </a:r>
            </a:p>
            <a:p>
              <a:pPr algn="ctr"/>
              <a:r>
                <a:rPr lang="en-US" altLang="ja-JP" sz="2400" dirty="0" smtClean="0"/>
                <a:t>Analyst</a:t>
              </a:r>
              <a:endParaRPr kumimoji="1" lang="en-US" altLang="ja-JP" sz="2400" dirty="0" smtClean="0"/>
            </a:p>
          </p:txBody>
        </p:sp>
      </p:grpSp>
      <p:grpSp>
        <p:nvGrpSpPr>
          <p:cNvPr id="5" name="グループ化 4"/>
          <p:cNvGrpSpPr/>
          <p:nvPr/>
        </p:nvGrpSpPr>
        <p:grpSpPr>
          <a:xfrm>
            <a:off x="3203848" y="4382968"/>
            <a:ext cx="1926467" cy="1998360"/>
            <a:chOff x="2237828" y="3595348"/>
            <a:chExt cx="2279130" cy="2364185"/>
          </a:xfrm>
        </p:grpSpPr>
        <p:grpSp>
          <p:nvGrpSpPr>
            <p:cNvPr id="15" name="グループ化 14"/>
            <p:cNvGrpSpPr/>
            <p:nvPr/>
          </p:nvGrpSpPr>
          <p:grpSpPr>
            <a:xfrm>
              <a:off x="2431160" y="3595348"/>
              <a:ext cx="954217" cy="1595214"/>
              <a:chOff x="6300082" y="2780722"/>
              <a:chExt cx="719666" cy="1157111"/>
            </a:xfrm>
            <a:solidFill>
              <a:srgbClr val="FFC000"/>
            </a:solidFill>
          </p:grpSpPr>
          <p:sp>
            <p:nvSpPr>
              <p:cNvPr id="16"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7"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7" name="テキスト ボックス 36"/>
            <p:cNvSpPr txBox="1"/>
            <p:nvPr/>
          </p:nvSpPr>
          <p:spPr>
            <a:xfrm>
              <a:off x="2237828" y="5239533"/>
              <a:ext cx="2279130" cy="720000"/>
            </a:xfrm>
            <a:prstGeom prst="rect">
              <a:avLst/>
            </a:prstGeom>
            <a:noFill/>
          </p:spPr>
          <p:txBody>
            <a:bodyPr wrap="square" rtlCol="0" anchor="ctr" anchorCtr="0">
              <a:noAutofit/>
            </a:bodyPr>
            <a:lstStyle/>
            <a:p>
              <a:pPr algn="ctr"/>
              <a:r>
                <a:rPr lang="en-US" altLang="ja-JP" sz="2400" dirty="0" smtClean="0"/>
                <a:t>UI/UX</a:t>
              </a:r>
            </a:p>
            <a:p>
              <a:pPr algn="ctr"/>
              <a:r>
                <a:rPr lang="en-US" altLang="ja-JP" sz="2400" dirty="0" smtClean="0"/>
                <a:t>Designers</a:t>
              </a:r>
              <a:endParaRPr kumimoji="1" lang="ja-JP" altLang="en-US" sz="2400" dirty="0"/>
            </a:p>
          </p:txBody>
        </p:sp>
        <p:grpSp>
          <p:nvGrpSpPr>
            <p:cNvPr id="48" name="グループ化 47"/>
            <p:cNvGrpSpPr/>
            <p:nvPr/>
          </p:nvGrpSpPr>
          <p:grpSpPr>
            <a:xfrm>
              <a:off x="3384252" y="3595348"/>
              <a:ext cx="954217" cy="1595214"/>
              <a:chOff x="6300082" y="2780722"/>
              <a:chExt cx="719666" cy="1157111"/>
            </a:xfrm>
            <a:solidFill>
              <a:srgbClr val="FFC000"/>
            </a:solidFill>
          </p:grpSpPr>
          <p:sp>
            <p:nvSpPr>
              <p:cNvPr id="49"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0"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grpSp>
        <p:nvGrpSpPr>
          <p:cNvPr id="4" name="グループ化 3"/>
          <p:cNvGrpSpPr/>
          <p:nvPr/>
        </p:nvGrpSpPr>
        <p:grpSpPr>
          <a:xfrm>
            <a:off x="5969676" y="1571750"/>
            <a:ext cx="2418748" cy="1956968"/>
            <a:chOff x="4588551" y="1788690"/>
            <a:chExt cx="2861529" cy="2315214"/>
          </a:xfrm>
        </p:grpSpPr>
        <p:grpSp>
          <p:nvGrpSpPr>
            <p:cNvPr id="24" name="グループ化 23"/>
            <p:cNvGrpSpPr/>
            <p:nvPr/>
          </p:nvGrpSpPr>
          <p:grpSpPr>
            <a:xfrm>
              <a:off x="4588551" y="1788690"/>
              <a:ext cx="954218" cy="1595214"/>
              <a:chOff x="6300082" y="2780722"/>
              <a:chExt cx="719666" cy="1157111"/>
            </a:xfrm>
          </p:grpSpPr>
          <p:sp>
            <p:nvSpPr>
              <p:cNvPr id="2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8" name="テキスト ボックス 37"/>
            <p:cNvSpPr txBox="1"/>
            <p:nvPr/>
          </p:nvSpPr>
          <p:spPr>
            <a:xfrm>
              <a:off x="4962486" y="3383904"/>
              <a:ext cx="2133492" cy="720000"/>
            </a:xfrm>
            <a:prstGeom prst="rect">
              <a:avLst/>
            </a:prstGeom>
            <a:noFill/>
          </p:spPr>
          <p:txBody>
            <a:bodyPr wrap="square" rtlCol="0" anchor="ctr" anchorCtr="0">
              <a:noAutofit/>
            </a:bodyPr>
            <a:lstStyle/>
            <a:p>
              <a:pPr algn="ctr"/>
              <a:r>
                <a:rPr kumimoji="1" lang="en-US" altLang="ja-JP" sz="2400" dirty="0" smtClean="0"/>
                <a:t>Developers</a:t>
              </a:r>
              <a:endParaRPr kumimoji="1" lang="ja-JP" altLang="en-US" sz="2400" dirty="0"/>
            </a:p>
          </p:txBody>
        </p:sp>
        <p:grpSp>
          <p:nvGrpSpPr>
            <p:cNvPr id="51" name="グループ化 50"/>
            <p:cNvGrpSpPr/>
            <p:nvPr/>
          </p:nvGrpSpPr>
          <p:grpSpPr>
            <a:xfrm>
              <a:off x="5542769" y="1788690"/>
              <a:ext cx="954218" cy="1595214"/>
              <a:chOff x="6300082" y="2780722"/>
              <a:chExt cx="719666" cy="1157111"/>
            </a:xfrm>
          </p:grpSpPr>
          <p:sp>
            <p:nvSpPr>
              <p:cNvPr id="52"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3"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nvGrpSpPr>
            <p:cNvPr id="54" name="グループ化 53"/>
            <p:cNvGrpSpPr/>
            <p:nvPr/>
          </p:nvGrpSpPr>
          <p:grpSpPr>
            <a:xfrm>
              <a:off x="6495862" y="1788690"/>
              <a:ext cx="954218" cy="1595214"/>
              <a:chOff x="6300082" y="2780722"/>
              <a:chExt cx="719666" cy="1157111"/>
            </a:xfrm>
          </p:grpSpPr>
          <p:sp>
            <p:nvSpPr>
              <p:cNvPr id="5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sp>
        <p:nvSpPr>
          <p:cNvPr id="41" name="円形吹き出し 40"/>
          <p:cNvSpPr/>
          <p:nvPr/>
        </p:nvSpPr>
        <p:spPr bwMode="auto">
          <a:xfrm>
            <a:off x="600907" y="4382968"/>
            <a:ext cx="2468233" cy="1174546"/>
          </a:xfrm>
          <a:prstGeom prst="wedgeEllipseCallout">
            <a:avLst>
              <a:gd name="adj1" fmla="val 16703"/>
              <a:gd name="adj2" fmla="val -91688"/>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MORE!</a:t>
            </a:r>
          </a:p>
          <a:p>
            <a:pPr algn="ctr"/>
            <a:r>
              <a:rPr kumimoji="0" lang="en-US" altLang="ja-JP" sz="2000" kern="0" dirty="0" smtClean="0">
                <a:solidFill>
                  <a:sysClr val="windowText" lastClr="000000"/>
                </a:solidFill>
              </a:rPr>
              <a:t>MORE!</a:t>
            </a:r>
            <a:br>
              <a:rPr kumimoji="0" lang="en-US" altLang="ja-JP" sz="2000" kern="0" dirty="0" smtClean="0">
                <a:solidFill>
                  <a:sysClr val="windowText" lastClr="000000"/>
                </a:solidFill>
              </a:rPr>
            </a:br>
            <a:r>
              <a:rPr kumimoji="0" lang="en-US" altLang="ja-JP" sz="2000" kern="0" dirty="0" smtClean="0">
                <a:solidFill>
                  <a:sysClr val="windowText" lastClr="000000"/>
                </a:solidFill>
              </a:rPr>
              <a:t>MORE!</a:t>
            </a:r>
            <a:endParaRPr kumimoji="0" lang="ja-JP" altLang="en-US" sz="2000" kern="0" dirty="0">
              <a:solidFill>
                <a:sysClr val="windowText" lastClr="000000"/>
              </a:solidFill>
            </a:endParaRPr>
          </a:p>
        </p:txBody>
      </p:sp>
      <p:sp>
        <p:nvSpPr>
          <p:cNvPr id="44" name="円形吹き出し 43"/>
          <p:cNvSpPr/>
          <p:nvPr/>
        </p:nvSpPr>
        <p:spPr bwMode="auto">
          <a:xfrm>
            <a:off x="598226" y="4385489"/>
            <a:ext cx="2468233" cy="1174546"/>
          </a:xfrm>
          <a:prstGeom prst="wedgeEllipseCallout">
            <a:avLst>
              <a:gd name="adj1" fmla="val 61047"/>
              <a:gd name="adj2" fmla="val -862"/>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OK,  go ahead!</a:t>
            </a:r>
            <a:endParaRPr kumimoji="0" lang="ja-JP" altLang="en-US" sz="2000" kern="0" dirty="0">
              <a:solidFill>
                <a:sysClr val="windowText" lastClr="000000"/>
              </a:solidFill>
            </a:endParaRPr>
          </a:p>
        </p:txBody>
      </p:sp>
      <p:sp>
        <p:nvSpPr>
          <p:cNvPr id="7" name="フローチャート : 書類 6"/>
          <p:cNvSpPr/>
          <p:nvPr/>
        </p:nvSpPr>
        <p:spPr bwMode="auto">
          <a:xfrm>
            <a:off x="3716076" y="2924944"/>
            <a:ext cx="1711848" cy="1008112"/>
          </a:xfrm>
          <a:prstGeom prst="flowChartDocument">
            <a:avLst/>
          </a:prstGeom>
          <a:solidFill>
            <a:srgbClr val="FFFF00"/>
          </a:solidFill>
          <a:ln>
            <a:solidFill>
              <a:srgbClr val="C00000"/>
            </a:solidFill>
          </a:ln>
          <a:effectLst>
            <a:outerShdw blurRad="88900" dist="38100" dir="8100000" algn="tr" rotWithShape="0">
              <a:prstClr val="black">
                <a:alpha val="30000"/>
              </a:prstClr>
            </a:outerShdw>
          </a:effectLst>
          <a:extLst/>
        </p:spPr>
        <p:txBody>
          <a:bodyPr wrap="none" rtlCol="0" anchor="ctr"/>
          <a:lstStyle/>
          <a:p>
            <a:pPr marL="0" marR="0" indent="0" defTabSz="914400" eaLnBrk="1" fontAlgn="auto" latinLnBrk="0" hangingPunct="1">
              <a:lnSpc>
                <a:spcPct val="100000"/>
              </a:lnSpc>
              <a:spcBef>
                <a:spcPts val="0"/>
              </a:spcBef>
              <a:spcAft>
                <a:spcPts val="0"/>
              </a:spcAft>
              <a:buClrTx/>
              <a:buSzTx/>
              <a:buFontTx/>
              <a:buNone/>
              <a:tabLst/>
            </a:pPr>
            <a:r>
              <a:rPr kumimoji="0" lang="en-US" altLang="ja-JP" kern="0" dirty="0" smtClean="0">
                <a:solidFill>
                  <a:sysClr val="windowText" lastClr="000000"/>
                </a:solidFill>
              </a:rPr>
              <a:t>GIVEN …</a:t>
            </a:r>
          </a:p>
          <a:p>
            <a:r>
              <a:rPr kumimoji="0" lang="en-US" altLang="ja-JP" kern="0" dirty="0" smtClean="0">
                <a:solidFill>
                  <a:sysClr val="windowText" lastClr="000000"/>
                </a:solidFill>
              </a:rPr>
              <a:t>WHEN</a:t>
            </a:r>
            <a:r>
              <a:rPr kumimoji="0" lang="en-US" altLang="ja-JP" kern="0" dirty="0">
                <a:solidFill>
                  <a:sysClr val="windowText" lastClr="000000"/>
                </a:solidFill>
              </a:rPr>
              <a:t> …</a:t>
            </a:r>
            <a:endParaRPr kumimoji="0" lang="en-US" altLang="ja-JP" kern="0" dirty="0" smtClean="0">
              <a:solidFill>
                <a:sysClr val="windowText" lastClr="000000"/>
              </a:solidFill>
            </a:endParaRPr>
          </a:p>
          <a:p>
            <a:r>
              <a:rPr kumimoji="0" lang="en-US" altLang="ja-JP" kern="0" dirty="0" smtClean="0">
                <a:solidFill>
                  <a:sysClr val="windowText" lastClr="000000"/>
                </a:solidFill>
              </a:rPr>
              <a:t>THEN</a:t>
            </a:r>
            <a:r>
              <a:rPr kumimoji="0" lang="en-US" altLang="ja-JP" kern="0" dirty="0">
                <a:solidFill>
                  <a:sysClr val="windowText" lastClr="000000"/>
                </a:solidFill>
              </a:rPr>
              <a:t> </a:t>
            </a:r>
            <a:r>
              <a:rPr kumimoji="0" lang="en-US" altLang="ja-JP" kern="0" dirty="0" smtClean="0">
                <a:solidFill>
                  <a:sysClr val="windowText" lastClr="000000"/>
                </a:solidFill>
              </a:rPr>
              <a:t> …</a:t>
            </a:r>
            <a:endParaRPr kumimoji="0" lang="ja-JP" altLang="en-US" sz="1800" b="0" i="0" u="none" strike="noStrike" kern="0" cap="none" spc="0" normalizeH="0" baseline="0" noProof="0" dirty="0" smtClean="0">
              <a:ln>
                <a:noFill/>
              </a:ln>
              <a:solidFill>
                <a:sysClr val="windowText" lastClr="000000"/>
              </a:solidFill>
              <a:effectLst/>
              <a:uLnTx/>
              <a:uFillTx/>
            </a:endParaRPr>
          </a:p>
        </p:txBody>
      </p:sp>
      <p:sp>
        <p:nvSpPr>
          <p:cNvPr id="32" name="円形吹き出し 31"/>
          <p:cNvSpPr/>
          <p:nvPr/>
        </p:nvSpPr>
        <p:spPr bwMode="auto">
          <a:xfrm>
            <a:off x="6516216" y="3669498"/>
            <a:ext cx="2468233" cy="1174546"/>
          </a:xfrm>
          <a:prstGeom prst="wedgeEllipseCallout">
            <a:avLst>
              <a:gd name="adj1" fmla="val -56268"/>
              <a:gd name="adj2" fmla="val -65738"/>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Is that right?</a:t>
            </a:r>
            <a:endParaRPr kumimoji="0" lang="ja-JP" altLang="en-US" sz="2000" kern="0" dirty="0">
              <a:solidFill>
                <a:sysClr val="windowText" lastClr="000000"/>
              </a:solidFill>
            </a:endParaRPr>
          </a:p>
        </p:txBody>
      </p:sp>
    </p:spTree>
    <p:extLst>
      <p:ext uri="{BB962C8B-B14F-4D97-AF65-F5344CB8AC3E}">
        <p14:creationId xmlns:p14="http://schemas.microsoft.com/office/powerpoint/2010/main" val="7385439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Process of BDD</a:t>
            </a:r>
            <a:endParaRPr kumimoji="1" lang="ja-JP" altLang="en-US" dirty="0">
              <a:latin typeface="+mn-lt"/>
              <a:ea typeface="+mj-ea"/>
            </a:endParaRPr>
          </a:p>
        </p:txBody>
      </p:sp>
      <p:grpSp>
        <p:nvGrpSpPr>
          <p:cNvPr id="6" name="グループ化 5"/>
          <p:cNvGrpSpPr/>
          <p:nvPr/>
        </p:nvGrpSpPr>
        <p:grpSpPr>
          <a:xfrm>
            <a:off x="1547664" y="1592224"/>
            <a:ext cx="1521476" cy="2110953"/>
            <a:chOff x="554360" y="1788690"/>
            <a:chExt cx="1800000" cy="2497389"/>
          </a:xfrm>
        </p:grpSpPr>
        <p:grpSp>
          <p:nvGrpSpPr>
            <p:cNvPr id="2" name="グループ化 1"/>
            <p:cNvGrpSpPr/>
            <p:nvPr/>
          </p:nvGrpSpPr>
          <p:grpSpPr>
            <a:xfrm>
              <a:off x="967896" y="1788690"/>
              <a:ext cx="954218" cy="1595214"/>
              <a:chOff x="6300082" y="2780722"/>
              <a:chExt cx="719666" cy="1157111"/>
            </a:xfrm>
            <a:solidFill>
              <a:srgbClr val="00B050"/>
            </a:solidFill>
          </p:grpSpPr>
          <p:sp>
            <p:nvSpPr>
              <p:cNvPr id="8" name="Isosceles Triangle 15"/>
              <p:cNvSpPr/>
              <p:nvPr/>
            </p:nvSpPr>
            <p:spPr bwMode="auto">
              <a:xfrm>
                <a:off x="6314193" y="3091167"/>
                <a:ext cx="705555" cy="846666"/>
              </a:xfrm>
              <a:prstGeom prst="triangl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0" name="Oval 14"/>
              <p:cNvSpPr/>
              <p:nvPr/>
            </p:nvSpPr>
            <p:spPr bwMode="auto">
              <a:xfrm>
                <a:off x="6300082" y="2780722"/>
                <a:ext cx="705555" cy="691445"/>
              </a:xfrm>
              <a:prstGeom prst="ellips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6" name="テキスト ボックス 35"/>
            <p:cNvSpPr txBox="1"/>
            <p:nvPr/>
          </p:nvSpPr>
          <p:spPr>
            <a:xfrm>
              <a:off x="554360" y="3566079"/>
              <a:ext cx="1800000" cy="720000"/>
            </a:xfrm>
            <a:prstGeom prst="rect">
              <a:avLst/>
            </a:prstGeom>
            <a:noFill/>
          </p:spPr>
          <p:txBody>
            <a:bodyPr wrap="square" rtlCol="0" anchor="ctr" anchorCtr="0">
              <a:noAutofit/>
            </a:bodyPr>
            <a:lstStyle/>
            <a:p>
              <a:pPr algn="ctr"/>
              <a:r>
                <a:rPr kumimoji="1" lang="en-US" altLang="ja-JP" sz="2400" dirty="0" smtClean="0"/>
                <a:t>Business</a:t>
              </a:r>
            </a:p>
            <a:p>
              <a:pPr algn="ctr"/>
              <a:r>
                <a:rPr lang="en-US" altLang="ja-JP" sz="2400" dirty="0" smtClean="0"/>
                <a:t>Analyst</a:t>
              </a:r>
              <a:endParaRPr kumimoji="1" lang="en-US" altLang="ja-JP" sz="2400" dirty="0" smtClean="0"/>
            </a:p>
          </p:txBody>
        </p:sp>
      </p:grpSp>
      <p:grpSp>
        <p:nvGrpSpPr>
          <p:cNvPr id="5" name="グループ化 4"/>
          <p:cNvGrpSpPr/>
          <p:nvPr/>
        </p:nvGrpSpPr>
        <p:grpSpPr>
          <a:xfrm>
            <a:off x="3203848" y="4382968"/>
            <a:ext cx="1926467" cy="1998360"/>
            <a:chOff x="2237828" y="3595348"/>
            <a:chExt cx="2279130" cy="2364185"/>
          </a:xfrm>
        </p:grpSpPr>
        <p:grpSp>
          <p:nvGrpSpPr>
            <p:cNvPr id="15" name="グループ化 14"/>
            <p:cNvGrpSpPr/>
            <p:nvPr/>
          </p:nvGrpSpPr>
          <p:grpSpPr>
            <a:xfrm>
              <a:off x="2431160" y="3595348"/>
              <a:ext cx="954217" cy="1595214"/>
              <a:chOff x="6300082" y="2780722"/>
              <a:chExt cx="719666" cy="1157111"/>
            </a:xfrm>
            <a:solidFill>
              <a:srgbClr val="FFC000"/>
            </a:solidFill>
          </p:grpSpPr>
          <p:sp>
            <p:nvSpPr>
              <p:cNvPr id="16"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7"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7" name="テキスト ボックス 36"/>
            <p:cNvSpPr txBox="1"/>
            <p:nvPr/>
          </p:nvSpPr>
          <p:spPr>
            <a:xfrm>
              <a:off x="2237828" y="5239533"/>
              <a:ext cx="2279130" cy="720000"/>
            </a:xfrm>
            <a:prstGeom prst="rect">
              <a:avLst/>
            </a:prstGeom>
            <a:noFill/>
          </p:spPr>
          <p:txBody>
            <a:bodyPr wrap="square" rtlCol="0" anchor="ctr" anchorCtr="0">
              <a:noAutofit/>
            </a:bodyPr>
            <a:lstStyle/>
            <a:p>
              <a:pPr algn="ctr"/>
              <a:r>
                <a:rPr lang="en-US" altLang="ja-JP" sz="2400" dirty="0" smtClean="0"/>
                <a:t>UI/UX</a:t>
              </a:r>
            </a:p>
            <a:p>
              <a:pPr algn="ctr"/>
              <a:r>
                <a:rPr lang="en-US" altLang="ja-JP" sz="2400" dirty="0" smtClean="0"/>
                <a:t>Designers</a:t>
              </a:r>
              <a:endParaRPr kumimoji="1" lang="ja-JP" altLang="en-US" sz="2400" dirty="0"/>
            </a:p>
          </p:txBody>
        </p:sp>
        <p:grpSp>
          <p:nvGrpSpPr>
            <p:cNvPr id="48" name="グループ化 47"/>
            <p:cNvGrpSpPr/>
            <p:nvPr/>
          </p:nvGrpSpPr>
          <p:grpSpPr>
            <a:xfrm>
              <a:off x="3384252" y="3595348"/>
              <a:ext cx="954217" cy="1595214"/>
              <a:chOff x="6300082" y="2780722"/>
              <a:chExt cx="719666" cy="1157111"/>
            </a:xfrm>
            <a:solidFill>
              <a:srgbClr val="FFC000"/>
            </a:solidFill>
          </p:grpSpPr>
          <p:sp>
            <p:nvSpPr>
              <p:cNvPr id="49"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0"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grpSp>
        <p:nvGrpSpPr>
          <p:cNvPr id="4" name="グループ化 3"/>
          <p:cNvGrpSpPr/>
          <p:nvPr/>
        </p:nvGrpSpPr>
        <p:grpSpPr>
          <a:xfrm>
            <a:off x="5549395" y="1571750"/>
            <a:ext cx="2418748" cy="1956968"/>
            <a:chOff x="4588551" y="1788690"/>
            <a:chExt cx="2861529" cy="2315214"/>
          </a:xfrm>
        </p:grpSpPr>
        <p:grpSp>
          <p:nvGrpSpPr>
            <p:cNvPr id="24" name="グループ化 23"/>
            <p:cNvGrpSpPr/>
            <p:nvPr/>
          </p:nvGrpSpPr>
          <p:grpSpPr>
            <a:xfrm>
              <a:off x="4588551" y="1788690"/>
              <a:ext cx="954218" cy="1595214"/>
              <a:chOff x="6300082" y="2780722"/>
              <a:chExt cx="719666" cy="1157111"/>
            </a:xfrm>
          </p:grpSpPr>
          <p:sp>
            <p:nvSpPr>
              <p:cNvPr id="2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8" name="テキスト ボックス 37"/>
            <p:cNvSpPr txBox="1"/>
            <p:nvPr/>
          </p:nvSpPr>
          <p:spPr>
            <a:xfrm>
              <a:off x="4962486" y="3383904"/>
              <a:ext cx="2133492" cy="720000"/>
            </a:xfrm>
            <a:prstGeom prst="rect">
              <a:avLst/>
            </a:prstGeom>
            <a:noFill/>
          </p:spPr>
          <p:txBody>
            <a:bodyPr wrap="square" rtlCol="0" anchor="ctr" anchorCtr="0">
              <a:noAutofit/>
            </a:bodyPr>
            <a:lstStyle/>
            <a:p>
              <a:pPr algn="ctr"/>
              <a:r>
                <a:rPr kumimoji="1" lang="en-US" altLang="ja-JP" sz="2400" dirty="0" smtClean="0"/>
                <a:t>Developers</a:t>
              </a:r>
              <a:endParaRPr kumimoji="1" lang="ja-JP" altLang="en-US" sz="2400" dirty="0"/>
            </a:p>
          </p:txBody>
        </p:sp>
        <p:grpSp>
          <p:nvGrpSpPr>
            <p:cNvPr id="51" name="グループ化 50"/>
            <p:cNvGrpSpPr/>
            <p:nvPr/>
          </p:nvGrpSpPr>
          <p:grpSpPr>
            <a:xfrm>
              <a:off x="5542769" y="1788690"/>
              <a:ext cx="954218" cy="1595214"/>
              <a:chOff x="6300082" y="2780722"/>
              <a:chExt cx="719666" cy="1157111"/>
            </a:xfrm>
          </p:grpSpPr>
          <p:sp>
            <p:nvSpPr>
              <p:cNvPr id="52"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3"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nvGrpSpPr>
            <p:cNvPr id="54" name="グループ化 53"/>
            <p:cNvGrpSpPr/>
            <p:nvPr/>
          </p:nvGrpSpPr>
          <p:grpSpPr>
            <a:xfrm>
              <a:off x="6495862" y="1788690"/>
              <a:ext cx="954218" cy="1595214"/>
              <a:chOff x="6300082" y="2780722"/>
              <a:chExt cx="719666" cy="1157111"/>
            </a:xfrm>
          </p:grpSpPr>
          <p:sp>
            <p:nvSpPr>
              <p:cNvPr id="5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sp>
        <p:nvSpPr>
          <p:cNvPr id="45" name="円形吹き出し 44"/>
          <p:cNvSpPr/>
          <p:nvPr/>
        </p:nvSpPr>
        <p:spPr bwMode="auto">
          <a:xfrm>
            <a:off x="5928410" y="3821275"/>
            <a:ext cx="2468233" cy="1174546"/>
          </a:xfrm>
          <a:prstGeom prst="wedgeEllipseCallout">
            <a:avLst>
              <a:gd name="adj1" fmla="val -27080"/>
              <a:gd name="adj2" fmla="val -79893"/>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Is it OK?</a:t>
            </a:r>
            <a:endParaRPr kumimoji="0" lang="ja-JP" altLang="en-US" sz="2000" kern="0" dirty="0">
              <a:solidFill>
                <a:sysClr val="windowText" lastClr="000000"/>
              </a:solidFill>
            </a:endParaRPr>
          </a:p>
        </p:txBody>
      </p:sp>
      <p:sp>
        <p:nvSpPr>
          <p:cNvPr id="7" name="フローチャート : 書類 6"/>
          <p:cNvSpPr/>
          <p:nvPr/>
        </p:nvSpPr>
        <p:spPr bwMode="auto">
          <a:xfrm>
            <a:off x="3716076" y="2924944"/>
            <a:ext cx="1711848" cy="1008112"/>
          </a:xfrm>
          <a:prstGeom prst="flowChartDocument">
            <a:avLst/>
          </a:prstGeom>
          <a:solidFill>
            <a:srgbClr val="FFFF00"/>
          </a:solidFill>
          <a:ln>
            <a:solidFill>
              <a:srgbClr val="C00000"/>
            </a:solidFill>
          </a:ln>
          <a:effectLst>
            <a:outerShdw blurRad="88900" dist="38100" dir="8100000" algn="tr" rotWithShape="0">
              <a:prstClr val="black">
                <a:alpha val="30000"/>
              </a:prstClr>
            </a:outerShdw>
          </a:effectLst>
          <a:extLst/>
        </p:spPr>
        <p:txBody>
          <a:bodyPr wrap="none" rtlCol="0" anchor="ctr"/>
          <a:lstStyle/>
          <a:p>
            <a:pPr marL="0" marR="0" indent="0" defTabSz="914400" eaLnBrk="1" fontAlgn="auto" latinLnBrk="0" hangingPunct="1">
              <a:lnSpc>
                <a:spcPct val="100000"/>
              </a:lnSpc>
              <a:spcBef>
                <a:spcPts val="0"/>
              </a:spcBef>
              <a:spcAft>
                <a:spcPts val="0"/>
              </a:spcAft>
              <a:buClrTx/>
              <a:buSzTx/>
              <a:buFontTx/>
              <a:buNone/>
              <a:tabLst/>
            </a:pPr>
            <a:r>
              <a:rPr kumimoji="0" lang="en-US" altLang="ja-JP" kern="0" dirty="0" smtClean="0">
                <a:solidFill>
                  <a:sysClr val="windowText" lastClr="000000"/>
                </a:solidFill>
              </a:rPr>
              <a:t>GIVEN …</a:t>
            </a:r>
          </a:p>
          <a:p>
            <a:r>
              <a:rPr kumimoji="0" lang="en-US" altLang="ja-JP" kern="0" dirty="0" smtClean="0">
                <a:solidFill>
                  <a:sysClr val="windowText" lastClr="000000"/>
                </a:solidFill>
              </a:rPr>
              <a:t>WHEN</a:t>
            </a:r>
            <a:r>
              <a:rPr kumimoji="0" lang="en-US" altLang="ja-JP" kern="0" dirty="0">
                <a:solidFill>
                  <a:sysClr val="windowText" lastClr="000000"/>
                </a:solidFill>
              </a:rPr>
              <a:t> …</a:t>
            </a:r>
            <a:endParaRPr kumimoji="0" lang="en-US" altLang="ja-JP" kern="0" dirty="0" smtClean="0">
              <a:solidFill>
                <a:sysClr val="windowText" lastClr="000000"/>
              </a:solidFill>
            </a:endParaRPr>
          </a:p>
          <a:p>
            <a:r>
              <a:rPr kumimoji="0" lang="en-US" altLang="ja-JP" kern="0" dirty="0" smtClean="0">
                <a:solidFill>
                  <a:sysClr val="windowText" lastClr="000000"/>
                </a:solidFill>
              </a:rPr>
              <a:t>THEN</a:t>
            </a:r>
            <a:r>
              <a:rPr kumimoji="0" lang="en-US" altLang="ja-JP" kern="0" dirty="0">
                <a:solidFill>
                  <a:sysClr val="windowText" lastClr="000000"/>
                </a:solidFill>
              </a:rPr>
              <a:t> </a:t>
            </a:r>
            <a:r>
              <a:rPr kumimoji="0" lang="en-US" altLang="ja-JP" kern="0" dirty="0" smtClean="0">
                <a:solidFill>
                  <a:sysClr val="windowText" lastClr="000000"/>
                </a:solidFill>
              </a:rPr>
              <a:t> …</a:t>
            </a:r>
            <a:endParaRPr kumimoji="0" lang="ja-JP" altLang="en-US" sz="1800" b="0" i="0" u="none" strike="noStrike" kern="0" cap="none" spc="0" normalizeH="0" baseline="0" noProof="0" dirty="0" smtClean="0">
              <a:ln>
                <a:noFill/>
              </a:ln>
              <a:solidFill>
                <a:sysClr val="windowText" lastClr="000000"/>
              </a:solidFill>
              <a:effectLst/>
              <a:uLnTx/>
              <a:uFillTx/>
            </a:endParaRPr>
          </a:p>
        </p:txBody>
      </p:sp>
      <p:pic>
        <p:nvPicPr>
          <p:cNvPr id="33" name="Picture 2" descr="C:\Users\hiroyuki.a.ito\AppData\Local\Microsoft\Windows\Temporary Internet Files\Content.IE5\8OQ99XH7\MC900433826[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6968" y="1053682"/>
            <a:ext cx="1930065" cy="1930065"/>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65697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Process of BDD</a:t>
            </a:r>
            <a:endParaRPr kumimoji="1" lang="ja-JP" altLang="en-US" dirty="0">
              <a:latin typeface="+mn-lt"/>
              <a:ea typeface="+mj-ea"/>
            </a:endParaRPr>
          </a:p>
        </p:txBody>
      </p:sp>
      <p:grpSp>
        <p:nvGrpSpPr>
          <p:cNvPr id="6" name="グループ化 5"/>
          <p:cNvGrpSpPr/>
          <p:nvPr/>
        </p:nvGrpSpPr>
        <p:grpSpPr>
          <a:xfrm>
            <a:off x="2084257" y="1592224"/>
            <a:ext cx="1521476" cy="2110953"/>
            <a:chOff x="554360" y="1788690"/>
            <a:chExt cx="1800000" cy="2497389"/>
          </a:xfrm>
        </p:grpSpPr>
        <p:grpSp>
          <p:nvGrpSpPr>
            <p:cNvPr id="2" name="グループ化 1"/>
            <p:cNvGrpSpPr/>
            <p:nvPr/>
          </p:nvGrpSpPr>
          <p:grpSpPr>
            <a:xfrm>
              <a:off x="967896" y="1788690"/>
              <a:ext cx="954218" cy="1595214"/>
              <a:chOff x="6300082" y="2780722"/>
              <a:chExt cx="719666" cy="1157111"/>
            </a:xfrm>
            <a:solidFill>
              <a:srgbClr val="00B050"/>
            </a:solidFill>
          </p:grpSpPr>
          <p:sp>
            <p:nvSpPr>
              <p:cNvPr id="8" name="Isosceles Triangle 15"/>
              <p:cNvSpPr/>
              <p:nvPr/>
            </p:nvSpPr>
            <p:spPr bwMode="auto">
              <a:xfrm>
                <a:off x="6314193" y="3091167"/>
                <a:ext cx="705555" cy="846666"/>
              </a:xfrm>
              <a:prstGeom prst="triangl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0" name="Oval 14"/>
              <p:cNvSpPr/>
              <p:nvPr/>
            </p:nvSpPr>
            <p:spPr bwMode="auto">
              <a:xfrm>
                <a:off x="6300082" y="2780722"/>
                <a:ext cx="705555" cy="691445"/>
              </a:xfrm>
              <a:prstGeom prst="ellipse">
                <a:avLst/>
              </a:prstGeom>
              <a:grpFill/>
              <a:ln w="9525" cap="flat" cmpd="sng" algn="ctr">
                <a:solidFill>
                  <a:srgbClr val="00B05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6" name="テキスト ボックス 35"/>
            <p:cNvSpPr txBox="1"/>
            <p:nvPr/>
          </p:nvSpPr>
          <p:spPr>
            <a:xfrm>
              <a:off x="554360" y="3566079"/>
              <a:ext cx="1800000" cy="720000"/>
            </a:xfrm>
            <a:prstGeom prst="rect">
              <a:avLst/>
            </a:prstGeom>
            <a:noFill/>
          </p:spPr>
          <p:txBody>
            <a:bodyPr wrap="square" rtlCol="0" anchor="ctr" anchorCtr="0">
              <a:noAutofit/>
            </a:bodyPr>
            <a:lstStyle/>
            <a:p>
              <a:pPr algn="ctr"/>
              <a:r>
                <a:rPr kumimoji="1" lang="en-US" altLang="ja-JP" sz="2400" dirty="0" smtClean="0"/>
                <a:t>Business</a:t>
              </a:r>
            </a:p>
            <a:p>
              <a:pPr algn="ctr"/>
              <a:r>
                <a:rPr lang="en-US" altLang="ja-JP" sz="2400" dirty="0" smtClean="0"/>
                <a:t>Analyst</a:t>
              </a:r>
              <a:endParaRPr kumimoji="1" lang="en-US" altLang="ja-JP" sz="2400" dirty="0" smtClean="0"/>
            </a:p>
          </p:txBody>
        </p:sp>
      </p:grpSp>
      <p:grpSp>
        <p:nvGrpSpPr>
          <p:cNvPr id="5" name="グループ化 4"/>
          <p:cNvGrpSpPr/>
          <p:nvPr/>
        </p:nvGrpSpPr>
        <p:grpSpPr>
          <a:xfrm>
            <a:off x="3608766" y="4005679"/>
            <a:ext cx="1926467" cy="1998360"/>
            <a:chOff x="2237828" y="3595348"/>
            <a:chExt cx="2279130" cy="2364185"/>
          </a:xfrm>
        </p:grpSpPr>
        <p:grpSp>
          <p:nvGrpSpPr>
            <p:cNvPr id="15" name="グループ化 14"/>
            <p:cNvGrpSpPr/>
            <p:nvPr/>
          </p:nvGrpSpPr>
          <p:grpSpPr>
            <a:xfrm>
              <a:off x="2431160" y="3595348"/>
              <a:ext cx="954217" cy="1595214"/>
              <a:chOff x="6300082" y="2780722"/>
              <a:chExt cx="719666" cy="1157111"/>
            </a:xfrm>
            <a:solidFill>
              <a:srgbClr val="FFC000"/>
            </a:solidFill>
          </p:grpSpPr>
          <p:sp>
            <p:nvSpPr>
              <p:cNvPr id="16"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17"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7" name="テキスト ボックス 36"/>
            <p:cNvSpPr txBox="1"/>
            <p:nvPr/>
          </p:nvSpPr>
          <p:spPr>
            <a:xfrm>
              <a:off x="2237828" y="5239533"/>
              <a:ext cx="2279130" cy="720000"/>
            </a:xfrm>
            <a:prstGeom prst="rect">
              <a:avLst/>
            </a:prstGeom>
            <a:noFill/>
          </p:spPr>
          <p:txBody>
            <a:bodyPr wrap="square" rtlCol="0" anchor="ctr" anchorCtr="0">
              <a:noAutofit/>
            </a:bodyPr>
            <a:lstStyle/>
            <a:p>
              <a:pPr algn="ctr"/>
              <a:r>
                <a:rPr lang="en-US" altLang="ja-JP" sz="2400" dirty="0" smtClean="0"/>
                <a:t>UI/UX</a:t>
              </a:r>
            </a:p>
            <a:p>
              <a:pPr algn="ctr"/>
              <a:r>
                <a:rPr lang="en-US" altLang="ja-JP" sz="2400" dirty="0" smtClean="0"/>
                <a:t>Designers</a:t>
              </a:r>
              <a:endParaRPr kumimoji="1" lang="ja-JP" altLang="en-US" sz="2400" dirty="0"/>
            </a:p>
          </p:txBody>
        </p:sp>
        <p:grpSp>
          <p:nvGrpSpPr>
            <p:cNvPr id="48" name="グループ化 47"/>
            <p:cNvGrpSpPr/>
            <p:nvPr/>
          </p:nvGrpSpPr>
          <p:grpSpPr>
            <a:xfrm>
              <a:off x="3384252" y="3595348"/>
              <a:ext cx="954217" cy="1595214"/>
              <a:chOff x="6300082" y="2780722"/>
              <a:chExt cx="719666" cy="1157111"/>
            </a:xfrm>
            <a:solidFill>
              <a:srgbClr val="FFC000"/>
            </a:solidFill>
          </p:grpSpPr>
          <p:sp>
            <p:nvSpPr>
              <p:cNvPr id="49" name="Isosceles Triangle 15"/>
              <p:cNvSpPr/>
              <p:nvPr/>
            </p:nvSpPr>
            <p:spPr bwMode="auto">
              <a:xfrm>
                <a:off x="6314193" y="3091167"/>
                <a:ext cx="705555" cy="846666"/>
              </a:xfrm>
              <a:prstGeom prst="triangl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0" name="Oval 14"/>
              <p:cNvSpPr/>
              <p:nvPr/>
            </p:nvSpPr>
            <p:spPr bwMode="auto">
              <a:xfrm>
                <a:off x="6300082" y="2780722"/>
                <a:ext cx="705555" cy="691445"/>
              </a:xfrm>
              <a:prstGeom prst="ellipse">
                <a:avLst/>
              </a:prstGeom>
              <a:grpFill/>
              <a:ln w="9525" cap="flat" cmpd="sng" algn="ctr">
                <a:solidFill>
                  <a:srgbClr val="FFC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grpSp>
        <p:nvGrpSpPr>
          <p:cNvPr id="4" name="グループ化 3"/>
          <p:cNvGrpSpPr/>
          <p:nvPr/>
        </p:nvGrpSpPr>
        <p:grpSpPr>
          <a:xfrm>
            <a:off x="5549395" y="1571750"/>
            <a:ext cx="2418748" cy="1956968"/>
            <a:chOff x="4588551" y="1788690"/>
            <a:chExt cx="2861529" cy="2315214"/>
          </a:xfrm>
        </p:grpSpPr>
        <p:grpSp>
          <p:nvGrpSpPr>
            <p:cNvPr id="24" name="グループ化 23"/>
            <p:cNvGrpSpPr/>
            <p:nvPr/>
          </p:nvGrpSpPr>
          <p:grpSpPr>
            <a:xfrm>
              <a:off x="4588551" y="1788690"/>
              <a:ext cx="954218" cy="1595214"/>
              <a:chOff x="6300082" y="2780722"/>
              <a:chExt cx="719666" cy="1157111"/>
            </a:xfrm>
          </p:grpSpPr>
          <p:sp>
            <p:nvSpPr>
              <p:cNvPr id="2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2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sp>
          <p:nvSpPr>
            <p:cNvPr id="38" name="テキスト ボックス 37"/>
            <p:cNvSpPr txBox="1"/>
            <p:nvPr/>
          </p:nvSpPr>
          <p:spPr>
            <a:xfrm>
              <a:off x="4962486" y="3383904"/>
              <a:ext cx="2133492" cy="720000"/>
            </a:xfrm>
            <a:prstGeom prst="rect">
              <a:avLst/>
            </a:prstGeom>
            <a:noFill/>
          </p:spPr>
          <p:txBody>
            <a:bodyPr wrap="square" rtlCol="0" anchor="ctr" anchorCtr="0">
              <a:noAutofit/>
            </a:bodyPr>
            <a:lstStyle/>
            <a:p>
              <a:pPr algn="ctr"/>
              <a:r>
                <a:rPr kumimoji="1" lang="en-US" altLang="ja-JP" sz="2400" dirty="0" smtClean="0"/>
                <a:t>Developers</a:t>
              </a:r>
              <a:endParaRPr kumimoji="1" lang="ja-JP" altLang="en-US" sz="2400" dirty="0"/>
            </a:p>
          </p:txBody>
        </p:sp>
        <p:grpSp>
          <p:nvGrpSpPr>
            <p:cNvPr id="51" name="グループ化 50"/>
            <p:cNvGrpSpPr/>
            <p:nvPr/>
          </p:nvGrpSpPr>
          <p:grpSpPr>
            <a:xfrm>
              <a:off x="5542769" y="1788690"/>
              <a:ext cx="954218" cy="1595214"/>
              <a:chOff x="6300082" y="2780722"/>
              <a:chExt cx="719666" cy="1157111"/>
            </a:xfrm>
          </p:grpSpPr>
          <p:sp>
            <p:nvSpPr>
              <p:cNvPr id="52"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3"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nvGrpSpPr>
            <p:cNvPr id="54" name="グループ化 53"/>
            <p:cNvGrpSpPr/>
            <p:nvPr/>
          </p:nvGrpSpPr>
          <p:grpSpPr>
            <a:xfrm>
              <a:off x="6495862" y="1788690"/>
              <a:ext cx="954218" cy="1595214"/>
              <a:chOff x="6300082" y="2780722"/>
              <a:chExt cx="719666" cy="1157111"/>
            </a:xfrm>
          </p:grpSpPr>
          <p:sp>
            <p:nvSpPr>
              <p:cNvPr id="55" name="Isosceles Triangle 15"/>
              <p:cNvSpPr/>
              <p:nvPr/>
            </p:nvSpPr>
            <p:spPr bwMode="auto">
              <a:xfrm>
                <a:off x="6314193" y="3091167"/>
                <a:ext cx="705555" cy="846666"/>
              </a:xfrm>
              <a:prstGeom prst="triangl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sp>
            <p:nvSpPr>
              <p:cNvPr id="56" name="Oval 14"/>
              <p:cNvSpPr/>
              <p:nvPr/>
            </p:nvSpPr>
            <p:spPr bwMode="auto">
              <a:xfrm>
                <a:off x="6300082" y="2780722"/>
                <a:ext cx="705555" cy="691445"/>
              </a:xfrm>
              <a:prstGeom prst="ellipse">
                <a:avLst/>
              </a:prstGeom>
              <a:solidFill>
                <a:srgbClr val="00B0F0"/>
              </a:solidFill>
              <a:ln w="9525" cap="flat" cmpd="sng" algn="ctr">
                <a:solidFill>
                  <a:srgbClr val="00B0F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spAutoFit/>
              </a:bodyPr>
              <a:lstStyle/>
              <a:p>
                <a:pPr marL="0" marR="0" indent="0" algn="l" defTabSz="381000" rtl="0" eaLnBrk="1" fontAlgn="base" latinLnBrk="0" hangingPunct="1">
                  <a:lnSpc>
                    <a:spcPct val="100000"/>
                  </a:lnSpc>
                  <a:spcBef>
                    <a:spcPct val="5000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cs typeface="ＭＳ Ｐゴシック" charset="0"/>
                </a:endParaRPr>
              </a:p>
            </p:txBody>
          </p:sp>
        </p:grpSp>
      </p:grpSp>
      <p:sp>
        <p:nvSpPr>
          <p:cNvPr id="41" name="円形吹き出し 40"/>
          <p:cNvSpPr/>
          <p:nvPr/>
        </p:nvSpPr>
        <p:spPr bwMode="auto">
          <a:xfrm>
            <a:off x="1043608" y="4370696"/>
            <a:ext cx="2468233" cy="1174546"/>
          </a:xfrm>
          <a:prstGeom prst="wedgeEllipseCallout">
            <a:avLst>
              <a:gd name="adj1" fmla="val 16703"/>
              <a:gd name="adj2" fmla="val -91688"/>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MORE!</a:t>
            </a:r>
          </a:p>
          <a:p>
            <a:pPr algn="ctr"/>
            <a:r>
              <a:rPr kumimoji="0" lang="en-US" altLang="ja-JP" sz="2000" kern="0" dirty="0" smtClean="0">
                <a:solidFill>
                  <a:sysClr val="windowText" lastClr="000000"/>
                </a:solidFill>
              </a:rPr>
              <a:t>MORE!</a:t>
            </a:r>
            <a:br>
              <a:rPr kumimoji="0" lang="en-US" altLang="ja-JP" sz="2000" kern="0" dirty="0" smtClean="0">
                <a:solidFill>
                  <a:sysClr val="windowText" lastClr="000000"/>
                </a:solidFill>
              </a:rPr>
            </a:br>
            <a:r>
              <a:rPr kumimoji="0" lang="en-US" altLang="ja-JP" sz="2000" kern="0" dirty="0" smtClean="0">
                <a:solidFill>
                  <a:sysClr val="windowText" lastClr="000000"/>
                </a:solidFill>
              </a:rPr>
              <a:t>MORE!</a:t>
            </a:r>
            <a:endParaRPr kumimoji="0" lang="ja-JP" altLang="en-US" sz="2000" kern="0" dirty="0">
              <a:solidFill>
                <a:sysClr val="windowText" lastClr="000000"/>
              </a:solidFill>
            </a:endParaRPr>
          </a:p>
        </p:txBody>
      </p:sp>
      <p:sp>
        <p:nvSpPr>
          <p:cNvPr id="44" name="円形吹き出し 43"/>
          <p:cNvSpPr/>
          <p:nvPr/>
        </p:nvSpPr>
        <p:spPr bwMode="auto">
          <a:xfrm>
            <a:off x="1040927" y="4373217"/>
            <a:ext cx="2468233" cy="1174546"/>
          </a:xfrm>
          <a:prstGeom prst="wedgeEllipseCallout">
            <a:avLst>
              <a:gd name="adj1" fmla="val 52627"/>
              <a:gd name="adj2" fmla="val -59840"/>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Sure!</a:t>
            </a:r>
            <a:endParaRPr kumimoji="0" lang="ja-JP" altLang="en-US" sz="2000" kern="0" dirty="0">
              <a:solidFill>
                <a:sysClr val="windowText" lastClr="000000"/>
              </a:solidFill>
            </a:endParaRPr>
          </a:p>
        </p:txBody>
      </p:sp>
      <p:sp>
        <p:nvSpPr>
          <p:cNvPr id="7" name="フローチャート : 書類 6"/>
          <p:cNvSpPr/>
          <p:nvPr/>
        </p:nvSpPr>
        <p:spPr bwMode="auto">
          <a:xfrm>
            <a:off x="3716076" y="2924944"/>
            <a:ext cx="1711848" cy="1008112"/>
          </a:xfrm>
          <a:prstGeom prst="flowChartDocument">
            <a:avLst/>
          </a:prstGeom>
          <a:solidFill>
            <a:srgbClr val="FFFF00"/>
          </a:solidFill>
          <a:ln>
            <a:solidFill>
              <a:srgbClr val="C00000"/>
            </a:solidFill>
          </a:ln>
          <a:effectLst>
            <a:outerShdw blurRad="88900" dist="38100" dir="8100000" algn="tr" rotWithShape="0">
              <a:prstClr val="black">
                <a:alpha val="30000"/>
              </a:prstClr>
            </a:outerShdw>
          </a:effectLst>
          <a:extLst/>
        </p:spPr>
        <p:txBody>
          <a:bodyPr wrap="none" rtlCol="0" anchor="ctr"/>
          <a:lstStyle/>
          <a:p>
            <a:pPr marL="0" marR="0" indent="0" defTabSz="914400" eaLnBrk="1" fontAlgn="auto" latinLnBrk="0" hangingPunct="1">
              <a:lnSpc>
                <a:spcPct val="100000"/>
              </a:lnSpc>
              <a:spcBef>
                <a:spcPts val="0"/>
              </a:spcBef>
              <a:spcAft>
                <a:spcPts val="0"/>
              </a:spcAft>
              <a:buClrTx/>
              <a:buSzTx/>
              <a:buFontTx/>
              <a:buNone/>
              <a:tabLst/>
            </a:pPr>
            <a:r>
              <a:rPr kumimoji="0" lang="en-US" altLang="ja-JP" kern="0" dirty="0" smtClean="0">
                <a:solidFill>
                  <a:sysClr val="windowText" lastClr="000000"/>
                </a:solidFill>
              </a:rPr>
              <a:t>GIVEN …</a:t>
            </a:r>
          </a:p>
          <a:p>
            <a:r>
              <a:rPr kumimoji="0" lang="en-US" altLang="ja-JP" kern="0" dirty="0" smtClean="0">
                <a:solidFill>
                  <a:sysClr val="windowText" lastClr="000000"/>
                </a:solidFill>
              </a:rPr>
              <a:t>WHEN</a:t>
            </a:r>
            <a:r>
              <a:rPr kumimoji="0" lang="en-US" altLang="ja-JP" kern="0" dirty="0">
                <a:solidFill>
                  <a:sysClr val="windowText" lastClr="000000"/>
                </a:solidFill>
              </a:rPr>
              <a:t> …</a:t>
            </a:r>
            <a:endParaRPr kumimoji="0" lang="en-US" altLang="ja-JP" kern="0" dirty="0" smtClean="0">
              <a:solidFill>
                <a:sysClr val="windowText" lastClr="000000"/>
              </a:solidFill>
            </a:endParaRPr>
          </a:p>
          <a:p>
            <a:r>
              <a:rPr kumimoji="0" lang="en-US" altLang="ja-JP" kern="0" dirty="0" smtClean="0">
                <a:solidFill>
                  <a:sysClr val="windowText" lastClr="000000"/>
                </a:solidFill>
              </a:rPr>
              <a:t>THEN</a:t>
            </a:r>
            <a:r>
              <a:rPr kumimoji="0" lang="en-US" altLang="ja-JP" kern="0" dirty="0">
                <a:solidFill>
                  <a:sysClr val="windowText" lastClr="000000"/>
                </a:solidFill>
              </a:rPr>
              <a:t> </a:t>
            </a:r>
            <a:r>
              <a:rPr kumimoji="0" lang="en-US" altLang="ja-JP" kern="0" dirty="0" smtClean="0">
                <a:solidFill>
                  <a:sysClr val="windowText" lastClr="000000"/>
                </a:solidFill>
              </a:rPr>
              <a:t> …</a:t>
            </a:r>
            <a:endParaRPr kumimoji="0" lang="ja-JP" altLang="en-US" sz="1800" b="0" i="0" u="none" strike="noStrike" kern="0" cap="none" spc="0" normalizeH="0" baseline="0" noProof="0" dirty="0" smtClean="0">
              <a:ln>
                <a:noFill/>
              </a:ln>
              <a:solidFill>
                <a:sysClr val="windowText" lastClr="000000"/>
              </a:solidFill>
              <a:effectLst/>
              <a:uLnTx/>
              <a:uFillTx/>
            </a:endParaRPr>
          </a:p>
        </p:txBody>
      </p:sp>
      <p:pic>
        <p:nvPicPr>
          <p:cNvPr id="33" name="Picture 2" descr="C:\Users\hiroyuki.a.ito\AppData\Local\Microsoft\Windows\Temporary Internet Files\Content.IE5\8OQ99XH7\MC900433826[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6968" y="1053682"/>
            <a:ext cx="1930065" cy="1930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4" name="円形吹き出し 33"/>
          <p:cNvSpPr/>
          <p:nvPr/>
        </p:nvSpPr>
        <p:spPr bwMode="auto">
          <a:xfrm>
            <a:off x="5928410" y="3821275"/>
            <a:ext cx="2468233" cy="1174546"/>
          </a:xfrm>
          <a:prstGeom prst="wedgeEllipseCallout">
            <a:avLst>
              <a:gd name="adj1" fmla="val -27080"/>
              <a:gd name="adj2" fmla="val -79893"/>
            </a:avLst>
          </a:prstGeom>
          <a:solidFill>
            <a:srgbClr val="FFFF00"/>
          </a:solidFill>
          <a:ln>
            <a:solidFill>
              <a:schemeClr val="accent1"/>
            </a:solidFill>
          </a:ln>
          <a:effectLst>
            <a:outerShdw blurRad="88900" dist="38100" dir="8100000" algn="tr" rotWithShape="0">
              <a:prstClr val="black">
                <a:alpha val="30000"/>
              </a:prstClr>
            </a:outerShdw>
          </a:effectLst>
          <a:extLst/>
        </p:spPr>
        <p:txBody>
          <a:bodyPr wrap="none" rtlCol="0" anchor="ctr"/>
          <a:lstStyle/>
          <a:p>
            <a:pPr algn="ctr"/>
            <a:r>
              <a:rPr kumimoji="0" lang="en-US" altLang="ja-JP" sz="2000" kern="0" dirty="0" smtClean="0">
                <a:solidFill>
                  <a:sysClr val="windowText" lastClr="000000"/>
                </a:solidFill>
              </a:rPr>
              <a:t>Is it OK?</a:t>
            </a:r>
            <a:endParaRPr kumimoji="0" lang="ja-JP" altLang="en-US" sz="2000" kern="0" dirty="0">
              <a:solidFill>
                <a:sysClr val="windowText" lastClr="000000"/>
              </a:solidFill>
            </a:endParaRPr>
          </a:p>
        </p:txBody>
      </p:sp>
    </p:spTree>
    <p:extLst>
      <p:ext uri="{BB962C8B-B14F-4D97-AF65-F5344CB8AC3E}">
        <p14:creationId xmlns:p14="http://schemas.microsoft.com/office/powerpoint/2010/main" val="37288984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4"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noFill/>
          </a:ln>
        </p:spPr>
        <p:txBody>
          <a:bodyPr>
            <a:normAutofit fontScale="90000"/>
          </a:bodyPr>
          <a:lstStyle/>
          <a:p>
            <a:r>
              <a:rPr lang="en-US" altLang="ja-JP" kern="0" dirty="0" smtClean="0">
                <a:solidFill>
                  <a:schemeClr val="accent1"/>
                </a:solidFill>
                <a:latin typeface="+mn-lt"/>
                <a:ea typeface="+mj-ea"/>
              </a:rPr>
              <a:t>3. Metrics</a:t>
            </a:r>
            <a:endParaRPr kumimoji="1" lang="ja-JP" altLang="en-US" dirty="0">
              <a:latin typeface="+mn-lt"/>
              <a:ea typeface="+mj-ea"/>
            </a:endParaRPr>
          </a:p>
        </p:txBody>
      </p:sp>
      <p:sp>
        <p:nvSpPr>
          <p:cNvPr id="2" name="ドーナツ 1"/>
          <p:cNvSpPr>
            <a:spLocks noChangeAspect="1"/>
          </p:cNvSpPr>
          <p:nvPr/>
        </p:nvSpPr>
        <p:spPr bwMode="auto">
          <a:xfrm>
            <a:off x="1692000" y="692696"/>
            <a:ext cx="5760000" cy="5760000"/>
          </a:xfrm>
          <a:prstGeom prst="donut">
            <a:avLst/>
          </a:prstGeom>
          <a:solidFill>
            <a:srgbClr val="7F7F7F"/>
          </a:solidFill>
          <a:ln>
            <a:solidFill>
              <a:srgbClr val="000000"/>
            </a:solidFill>
          </a:ln>
          <a:effectLst>
            <a:outerShdw blurRad="88900" dist="38100" dir="8100000" algn="tr" rotWithShape="0">
              <a:prstClr val="black">
                <a:alpha val="30000"/>
              </a:prstClr>
            </a:outerShdw>
          </a:effectLst>
          <a:ex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marL="0" marR="0" indent="0" algn="ctr" defTabSz="914400" eaLnBrk="1" fontAlgn="auto" latinLnBrk="0" hangingPunct="1">
              <a:lnSpc>
                <a:spcPct val="100000"/>
              </a:lnSpc>
              <a:spcBef>
                <a:spcPts val="0"/>
              </a:spcBef>
              <a:spcAft>
                <a:spcPts val="0"/>
              </a:spcAft>
              <a:buClrTx/>
              <a:buSzTx/>
              <a:buFontTx/>
              <a:buNone/>
              <a:tabLst/>
            </a:pPr>
            <a:endParaRPr kumimoji="0" lang="ja-JP" altLang="en-US" sz="2400" b="0" i="0" u="none" strike="noStrike" kern="0" cap="none" spc="0" normalizeH="0" baseline="0" noProof="0" dirty="0" smtClean="0">
              <a:ln>
                <a:noFill/>
              </a:ln>
              <a:solidFill>
                <a:sysClr val="windowText" lastClr="000000"/>
              </a:solidFill>
              <a:effectLst/>
              <a:uLnTx/>
              <a:uFillTx/>
            </a:endParaRPr>
          </a:p>
        </p:txBody>
      </p:sp>
      <p:sp>
        <p:nvSpPr>
          <p:cNvPr id="13" name="円/楕円 12"/>
          <p:cNvSpPr>
            <a:spLocks noChangeAspect="1"/>
          </p:cNvSpPr>
          <p:nvPr/>
        </p:nvSpPr>
        <p:spPr bwMode="auto">
          <a:xfrm>
            <a:off x="3852000" y="2780927"/>
            <a:ext cx="1440000" cy="1440000"/>
          </a:xfrm>
          <a:prstGeom prst="ellipse">
            <a:avLst/>
          </a:prstGeom>
          <a:solidFill>
            <a:srgbClr val="7F7F7F"/>
          </a:solidFill>
          <a:ln>
            <a:solidFill>
              <a:srgbClr val="000000"/>
            </a:solidFill>
          </a:ln>
          <a:effectLst>
            <a:outerShdw blurRad="88900" dist="38100" dir="8100000" algn="tr" rotWithShape="0">
              <a:prstClr val="black">
                <a:alpha val="30000"/>
              </a:prstClr>
            </a:outerShdw>
          </a:effectLst>
          <a:extLst/>
        </p:spPr>
        <p:txBody>
          <a:bodyPr anchor="ctr" anchorCtr="0"/>
          <a:lstStyle/>
          <a:p>
            <a:pPr algn="ctr"/>
            <a:r>
              <a:rPr lang="en-US" altLang="ja-JP" sz="2400" b="1" dirty="0" smtClean="0">
                <a:solidFill>
                  <a:schemeClr val="bg1">
                    <a:lumMod val="95000"/>
                  </a:schemeClr>
                </a:solidFill>
              </a:rPr>
              <a:t>Value</a:t>
            </a:r>
            <a:endParaRPr lang="ja-JP" altLang="en-US" sz="2400" b="1" dirty="0">
              <a:solidFill>
                <a:schemeClr val="bg1">
                  <a:lumMod val="95000"/>
                </a:schemeClr>
              </a:solidFill>
            </a:endParaRPr>
          </a:p>
        </p:txBody>
      </p:sp>
      <p:sp>
        <p:nvSpPr>
          <p:cNvPr id="12" name="アーチ 11"/>
          <p:cNvSpPr>
            <a:spLocks noChangeAspect="1"/>
          </p:cNvSpPr>
          <p:nvPr/>
        </p:nvSpPr>
        <p:spPr bwMode="auto">
          <a:xfrm rot="19830689" flipV="1">
            <a:off x="2399309" y="1332120"/>
            <a:ext cx="4320000" cy="4320000"/>
          </a:xfrm>
          <a:prstGeom prst="blockArc">
            <a:avLst>
              <a:gd name="adj1" fmla="val 10800000"/>
              <a:gd name="adj2" fmla="val 17990653"/>
              <a:gd name="adj3" fmla="val 26406"/>
            </a:avLst>
          </a:prstGeom>
          <a:solidFill>
            <a:srgbClr val="7F7F7F"/>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10" name="アーチ 9"/>
          <p:cNvSpPr>
            <a:spLocks noChangeAspect="1"/>
          </p:cNvSpPr>
          <p:nvPr/>
        </p:nvSpPr>
        <p:spPr bwMode="auto">
          <a:xfrm rot="5137729" flipV="1">
            <a:off x="2416745" y="1352518"/>
            <a:ext cx="4320000" cy="4320000"/>
          </a:xfrm>
          <a:prstGeom prst="blockArc">
            <a:avLst>
              <a:gd name="adj1" fmla="val 10586606"/>
              <a:gd name="adj2" fmla="val 17673746"/>
              <a:gd name="adj3" fmla="val 25914"/>
            </a:avLst>
          </a:prstGeom>
          <a:solidFill>
            <a:srgbClr val="7F7F7F"/>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11" name="アーチ 10"/>
          <p:cNvSpPr>
            <a:spLocks noChangeAspect="1"/>
          </p:cNvSpPr>
          <p:nvPr/>
        </p:nvSpPr>
        <p:spPr bwMode="auto">
          <a:xfrm rot="12425021" flipV="1">
            <a:off x="2378523" y="1348690"/>
            <a:ext cx="4320000" cy="4320000"/>
          </a:xfrm>
          <a:prstGeom prst="blockArc">
            <a:avLst>
              <a:gd name="adj1" fmla="val 10647065"/>
              <a:gd name="adj2" fmla="val 17800682"/>
              <a:gd name="adj3" fmla="val 26131"/>
            </a:avLst>
          </a:prstGeom>
          <a:solidFill>
            <a:srgbClr val="008000"/>
          </a:solidFill>
          <a:ln>
            <a:solidFill>
              <a:srgbClr val="000000"/>
            </a:solidFill>
          </a:ln>
          <a:effectLst>
            <a:outerShdw blurRad="88900" dist="38100" dir="8100000" algn="tr" rotWithShape="0">
              <a:prstClr val="black">
                <a:alpha val="30000"/>
              </a:prstClr>
            </a:outerShdw>
          </a:effectLst>
          <a:extLst/>
        </p:spPr>
        <p:txBody>
          <a:bodyPr/>
          <a:lstStyle/>
          <a:p>
            <a:endParaRPr lang="ja-JP" altLang="en-US" dirty="0"/>
          </a:p>
        </p:txBody>
      </p:sp>
      <p:sp>
        <p:nvSpPr>
          <p:cNvPr id="8" name="テキスト ボックス 7"/>
          <p:cNvSpPr txBox="1"/>
          <p:nvPr/>
        </p:nvSpPr>
        <p:spPr>
          <a:xfrm>
            <a:off x="4547098" y="1757660"/>
            <a:ext cx="252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Metrics</a:t>
            </a:r>
          </a:p>
          <a:p>
            <a:pPr algn="ctr"/>
            <a:r>
              <a:rPr kumimoji="0" lang="en-US" altLang="ja-JP" sz="2000" b="1" kern="0" dirty="0" smtClean="0">
                <a:solidFill>
                  <a:sysClr val="windowText" lastClr="000000"/>
                </a:solidFill>
              </a:rPr>
              <a:t>CFD</a:t>
            </a:r>
            <a:r>
              <a:rPr kumimoji="0" lang="en-US" altLang="ja-JP" sz="2000" b="1" kern="0" dirty="0">
                <a:solidFill>
                  <a:sysClr val="windowText" lastClr="000000"/>
                </a:solidFill>
              </a:rPr>
              <a:t>/Kanban</a:t>
            </a:r>
            <a:r>
              <a:rPr kumimoji="0" lang="en-US" altLang="ja-JP" sz="2000" b="1" kern="0" dirty="0" smtClean="0">
                <a:solidFill>
                  <a:sysClr val="windowText" lastClr="000000"/>
                </a:solidFill>
              </a:rPr>
              <a:t>/KPIs</a:t>
            </a:r>
            <a:endParaRPr kumimoji="0" lang="ja-JP" altLang="en-US" sz="2000" b="1" kern="0" dirty="0">
              <a:solidFill>
                <a:sysClr val="windowText" lastClr="000000"/>
              </a:solidFill>
            </a:endParaRPr>
          </a:p>
        </p:txBody>
      </p:sp>
      <p:sp>
        <p:nvSpPr>
          <p:cNvPr id="18" name="テキスト ボックス 17"/>
          <p:cNvSpPr txBox="1"/>
          <p:nvPr/>
        </p:nvSpPr>
        <p:spPr>
          <a:xfrm>
            <a:off x="2026818" y="1757660"/>
            <a:ext cx="252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Testing</a:t>
            </a:r>
          </a:p>
          <a:p>
            <a:pPr algn="ctr"/>
            <a:r>
              <a:rPr kumimoji="0" lang="en-US" altLang="ja-JP" sz="2000" b="1" kern="0" dirty="0" smtClean="0">
                <a:solidFill>
                  <a:sysClr val="windowText" lastClr="000000"/>
                </a:solidFill>
              </a:rPr>
              <a:t>BDD</a:t>
            </a:r>
            <a:r>
              <a:rPr kumimoji="0" lang="en-US" altLang="ja-JP" sz="2000" b="1" kern="0" dirty="0">
                <a:solidFill>
                  <a:sysClr val="windowText" lastClr="000000"/>
                </a:solidFill>
              </a:rPr>
              <a:t>/ATDD/ET/</a:t>
            </a:r>
            <a:r>
              <a:rPr kumimoji="0" lang="en-US" altLang="ja-JP" sz="2000" b="1" kern="0" dirty="0" smtClean="0">
                <a:solidFill>
                  <a:sysClr val="windowText" lastClr="000000"/>
                </a:solidFill>
              </a:rPr>
              <a:t>MT</a:t>
            </a:r>
            <a:endParaRPr kumimoji="0" lang="ja-JP" altLang="en-US" sz="2000" b="1" kern="0" dirty="0">
              <a:solidFill>
                <a:sysClr val="windowText" lastClr="000000"/>
              </a:solidFill>
            </a:endParaRPr>
          </a:p>
        </p:txBody>
      </p:sp>
      <p:sp>
        <p:nvSpPr>
          <p:cNvPr id="19" name="テキスト ボックス 18"/>
          <p:cNvSpPr txBox="1"/>
          <p:nvPr/>
        </p:nvSpPr>
        <p:spPr>
          <a:xfrm>
            <a:off x="2232000" y="4581128"/>
            <a:ext cx="4680000" cy="720000"/>
          </a:xfrm>
          <a:prstGeom prst="rect">
            <a:avLst/>
          </a:prstGeom>
          <a:noFill/>
          <a:ln>
            <a:noFill/>
          </a:ln>
        </p:spPr>
        <p:txBody>
          <a:bodyPr wrap="square" rtlCol="0" anchor="ctr" anchorCtr="0">
            <a:noAutofit/>
          </a:bodyPr>
          <a:lstStyle/>
          <a:p>
            <a:pPr algn="ctr"/>
            <a:r>
              <a:rPr kumimoji="0" lang="en-US" altLang="ja-JP" sz="2000" b="1" kern="0" dirty="0">
                <a:solidFill>
                  <a:sysClr val="windowText" lastClr="000000"/>
                </a:solidFill>
              </a:rPr>
              <a:t>Enterprise </a:t>
            </a:r>
            <a:r>
              <a:rPr kumimoji="0" lang="en-US" altLang="ja-JP" sz="2000" b="1" kern="0" dirty="0" smtClean="0">
                <a:solidFill>
                  <a:sysClr val="windowText" lastClr="000000"/>
                </a:solidFill>
              </a:rPr>
              <a:t>Agile</a:t>
            </a:r>
          </a:p>
          <a:p>
            <a:pPr algn="ctr"/>
            <a:r>
              <a:rPr kumimoji="0" lang="en-US" altLang="ja-JP" sz="2000" b="1" kern="0" dirty="0" smtClean="0">
                <a:solidFill>
                  <a:sysClr val="windowText" lastClr="000000"/>
                </a:solidFill>
              </a:rPr>
              <a:t>Organizational </a:t>
            </a:r>
            <a:r>
              <a:rPr kumimoji="0" lang="en-US" altLang="ja-JP" sz="2000" b="1" kern="0" dirty="0">
                <a:solidFill>
                  <a:sysClr val="windowText" lastClr="000000"/>
                </a:solidFill>
              </a:rPr>
              <a:t>Change/</a:t>
            </a:r>
            <a:r>
              <a:rPr kumimoji="0" lang="en-US" altLang="ja-JP" sz="2000" b="1" kern="0" dirty="0" smtClean="0">
                <a:solidFill>
                  <a:sysClr val="windowText" lastClr="000000"/>
                </a:solidFill>
              </a:rPr>
              <a:t>Psychology</a:t>
            </a:r>
            <a:endParaRPr kumimoji="0" lang="ja-JP" altLang="en-US" sz="2000" b="1" kern="0" dirty="0">
              <a:solidFill>
                <a:sysClr val="windowText" lastClr="000000"/>
              </a:solidFill>
            </a:endParaRPr>
          </a:p>
        </p:txBody>
      </p:sp>
      <p:sp>
        <p:nvSpPr>
          <p:cNvPr id="20" name="テキスト ボックス 19"/>
          <p:cNvSpPr txBox="1"/>
          <p:nvPr/>
        </p:nvSpPr>
        <p:spPr>
          <a:xfrm>
            <a:off x="3132000" y="5717867"/>
            <a:ext cx="2880000" cy="540000"/>
          </a:xfrm>
          <a:prstGeom prst="rect">
            <a:avLst/>
          </a:prstGeom>
          <a:noFill/>
          <a:ln>
            <a:noFill/>
          </a:ln>
        </p:spPr>
        <p:txBody>
          <a:bodyPr wrap="square" rtlCol="0" anchor="ctr" anchorCtr="0">
            <a:noAutofit/>
          </a:bodyPr>
          <a:lstStyle/>
          <a:p>
            <a:pPr algn="ctr"/>
            <a:r>
              <a:rPr kumimoji="0" lang="en-US" altLang="ja-JP" sz="2400" b="1" kern="0" dirty="0">
                <a:solidFill>
                  <a:sysClr val="windowText" lastClr="000000"/>
                </a:solidFill>
              </a:rPr>
              <a:t>Agile/Scrum/</a:t>
            </a:r>
            <a:r>
              <a:rPr kumimoji="0" lang="en-US" altLang="ja-JP" sz="2400" b="1" kern="0" dirty="0" smtClean="0">
                <a:solidFill>
                  <a:sysClr val="windowText" lastClr="000000"/>
                </a:solidFill>
              </a:rPr>
              <a:t>Lean</a:t>
            </a:r>
            <a:endParaRPr kumimoji="0" lang="ja-JP" altLang="en-US" sz="2400" b="1" kern="0" dirty="0">
              <a:solidFill>
                <a:sysClr val="windowText" lastClr="000000"/>
              </a:solidFill>
            </a:endParaRPr>
          </a:p>
        </p:txBody>
      </p:sp>
    </p:spTree>
    <p:extLst>
      <p:ext uri="{BB962C8B-B14F-4D97-AF65-F5344CB8AC3E}">
        <p14:creationId xmlns:p14="http://schemas.microsoft.com/office/powerpoint/2010/main" val="84808106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txBox="1">
            <a:spLocks/>
          </p:cNvSpPr>
          <p:nvPr/>
        </p:nvSpPr>
        <p:spPr>
          <a:xfrm>
            <a:off x="2935856" y="2967959"/>
            <a:ext cx="1739668" cy="504056"/>
          </a:xfrm>
          <a:prstGeom prst="rect">
            <a:avLst/>
          </a:prstGeom>
          <a:solidFill>
            <a:schemeClr val="bg1">
              <a:lumMod val="75000"/>
            </a:schemeClr>
          </a:solid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dirty="0" smtClean="0">
                <a:solidFill>
                  <a:schemeClr val="tx1"/>
                </a:solidFill>
                <a:latin typeface="SimHei" pitchFamily="49" charset="-122"/>
                <a:ea typeface="SimHei" pitchFamily="49" charset="-122"/>
              </a:rPr>
              <a:t>WALL CI/CD</a:t>
            </a:r>
          </a:p>
        </p:txBody>
      </p:sp>
      <p:sp>
        <p:nvSpPr>
          <p:cNvPr id="5" name="タイトル 2"/>
          <p:cNvSpPr txBox="1">
            <a:spLocks/>
          </p:cNvSpPr>
          <p:nvPr/>
        </p:nvSpPr>
        <p:spPr>
          <a:xfrm>
            <a:off x="4776559" y="1934614"/>
            <a:ext cx="1739668" cy="504056"/>
          </a:xfrm>
          <a:prstGeom prst="rect">
            <a:avLst/>
          </a:prstGeom>
          <a:solidFill>
            <a:schemeClr val="bg1">
              <a:lumMod val="75000"/>
            </a:schemeClr>
          </a:solid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dirty="0" smtClean="0">
                <a:solidFill>
                  <a:schemeClr val="tx1"/>
                </a:solidFill>
                <a:latin typeface="SimHei" pitchFamily="49" charset="-122"/>
                <a:ea typeface="SimHei" pitchFamily="49" charset="-122"/>
              </a:rPr>
              <a:t>WALL TDD</a:t>
            </a:r>
          </a:p>
        </p:txBody>
      </p:sp>
      <p:sp>
        <p:nvSpPr>
          <p:cNvPr id="6" name="タイトル 2"/>
          <p:cNvSpPr txBox="1">
            <a:spLocks/>
          </p:cNvSpPr>
          <p:nvPr/>
        </p:nvSpPr>
        <p:spPr>
          <a:xfrm>
            <a:off x="6632168" y="1268760"/>
            <a:ext cx="1739668" cy="504056"/>
          </a:xfrm>
          <a:prstGeom prst="rect">
            <a:avLst/>
          </a:prstGeom>
          <a:solidFill>
            <a:schemeClr val="bg1">
              <a:lumMod val="75000"/>
            </a:schemeClr>
          </a:solid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dirty="0" smtClean="0">
                <a:solidFill>
                  <a:schemeClr val="tx1"/>
                </a:solidFill>
                <a:latin typeface="SimHei" pitchFamily="49" charset="-122"/>
                <a:ea typeface="SimHei" pitchFamily="49" charset="-122"/>
              </a:rPr>
              <a:t>WALL ATDD</a:t>
            </a:r>
          </a:p>
        </p:txBody>
      </p:sp>
      <p:pic>
        <p:nvPicPr>
          <p:cNvPr id="2" name="Picture 2" descr="C:\Users\hiroyuki.a.ito\Pictures\00_Card\jenkins\jenkin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3138851" y="3429000"/>
            <a:ext cx="1289133" cy="128913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C:\Users\hiroyuki.a.ito\Pictures\TDD\doroid_head.g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865145" y="2678641"/>
            <a:ext cx="1562497" cy="822367"/>
          </a:xfrm>
          <a:prstGeom prst="rect">
            <a:avLst/>
          </a:prstGeom>
          <a:noFill/>
          <a:extLst/>
        </p:spPr>
      </p:pic>
      <p:pic>
        <p:nvPicPr>
          <p:cNvPr id="9" name="Picture 4" descr="C:\Users\hiroyuki.a.ito\Pictures\TDD\cucumber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07905" y="1988840"/>
            <a:ext cx="1852527" cy="563812"/>
          </a:xfrm>
          <a:prstGeom prst="rect">
            <a:avLst/>
          </a:prstGeom>
          <a:solidFill>
            <a:schemeClr val="bg1"/>
          </a:solidFill>
          <a:ln>
            <a:solidFill>
              <a:schemeClr val="tx1"/>
            </a:solidFill>
          </a:ln>
          <a:extLst/>
        </p:spPr>
      </p:pic>
      <p:sp>
        <p:nvSpPr>
          <p:cNvPr id="10"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t>The world’s largest Agile Conference</a:t>
            </a:r>
            <a:endParaRPr kumimoji="1" lang="ja-JP" altLang="en-US" dirty="0"/>
          </a:p>
        </p:txBody>
      </p:sp>
      <p:pic>
        <p:nvPicPr>
          <p:cNvPr id="7" name="図 6" descr="04_Gate.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951" y="849600"/>
            <a:ext cx="9066098" cy="5099680"/>
          </a:xfrm>
          <a:prstGeom prst="rect">
            <a:avLst/>
          </a:prstGeom>
        </p:spPr>
      </p:pic>
    </p:spTree>
    <p:extLst>
      <p:ext uri="{BB962C8B-B14F-4D97-AF65-F5344CB8AC3E}">
        <p14:creationId xmlns:p14="http://schemas.microsoft.com/office/powerpoint/2010/main" val="3329282578"/>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2"/>
          <p:cNvSpPr txBox="1">
            <a:spLocks/>
          </p:cNvSpPr>
          <p:nvPr/>
        </p:nvSpPr>
        <p:spPr>
          <a:xfrm>
            <a:off x="184271" y="2853016"/>
            <a:ext cx="8780218" cy="72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marL="457200" indent="-457200" algn="l">
              <a:buFont typeface="Arial" panose="020B0604020202020204" pitchFamily="34" charset="0"/>
              <a:buChar char="•"/>
            </a:pPr>
            <a:r>
              <a:rPr lang="en-US" altLang="ja-JP" sz="3200" b="0" dirty="0" smtClean="0">
                <a:solidFill>
                  <a:schemeClr val="tx1"/>
                </a:solidFill>
                <a:latin typeface="+mn-lt"/>
              </a:rPr>
              <a:t>Install applications	: </a:t>
            </a:r>
            <a:r>
              <a:rPr lang="en-US" altLang="ja-JP" sz="3200" dirty="0" smtClean="0">
                <a:solidFill>
                  <a:srgbClr val="0066FF"/>
                </a:solidFill>
                <a:latin typeface="+mn-lt"/>
              </a:rPr>
              <a:t>2 minutes</a:t>
            </a:r>
            <a:r>
              <a:rPr lang="en-US" altLang="ja-JP" sz="3200" b="0" dirty="0" smtClean="0">
                <a:solidFill>
                  <a:schemeClr val="tx1"/>
                </a:solidFill>
                <a:latin typeface="+mn-lt"/>
              </a:rPr>
              <a:t>/change</a:t>
            </a:r>
            <a:endParaRPr lang="ja-JP" altLang="ja-JP" sz="3200" b="0" dirty="0">
              <a:solidFill>
                <a:schemeClr val="tx1"/>
              </a:solidFill>
              <a:latin typeface="+mn-lt"/>
            </a:endParaRPr>
          </a:p>
        </p:txBody>
      </p:sp>
      <p:sp>
        <p:nvSpPr>
          <p:cNvPr id="9" name="タイトル 2"/>
          <p:cNvSpPr txBox="1">
            <a:spLocks/>
          </p:cNvSpPr>
          <p:nvPr/>
        </p:nvSpPr>
        <p:spPr>
          <a:xfrm>
            <a:off x="184270" y="2134404"/>
            <a:ext cx="8779749" cy="72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marL="457200" indent="-457200" algn="l">
              <a:buFont typeface="Arial" panose="020B0604020202020204" pitchFamily="34" charset="0"/>
              <a:buChar char="•"/>
            </a:pPr>
            <a:r>
              <a:rPr lang="en-US" altLang="ja-JP" sz="3200" b="0" dirty="0" smtClean="0">
                <a:solidFill>
                  <a:schemeClr val="tx1"/>
                </a:solidFill>
                <a:latin typeface="+mn-lt"/>
              </a:rPr>
              <a:t>Regression testing</a:t>
            </a:r>
            <a:r>
              <a:rPr lang="en-US" altLang="ja-JP" sz="3200" b="0" dirty="0">
                <a:solidFill>
                  <a:schemeClr val="tx1"/>
                </a:solidFill>
                <a:latin typeface="+mn-lt"/>
              </a:rPr>
              <a:t>	</a:t>
            </a:r>
            <a:r>
              <a:rPr lang="en-US" altLang="ja-JP" sz="3200" b="0" dirty="0" smtClean="0">
                <a:solidFill>
                  <a:schemeClr val="tx1"/>
                </a:solidFill>
                <a:latin typeface="+mn-lt"/>
              </a:rPr>
              <a:t>: </a:t>
            </a:r>
            <a:r>
              <a:rPr lang="en-US" altLang="ja-JP" sz="3200" dirty="0" smtClean="0">
                <a:solidFill>
                  <a:srgbClr val="0066FF"/>
                </a:solidFill>
                <a:latin typeface="+mn-lt"/>
              </a:rPr>
              <a:t>3 minutes</a:t>
            </a:r>
            <a:r>
              <a:rPr lang="en-US" altLang="ja-JP" sz="3200" b="0" dirty="0" smtClean="0">
                <a:solidFill>
                  <a:schemeClr val="tx1"/>
                </a:solidFill>
                <a:latin typeface="+mn-lt"/>
              </a:rPr>
              <a:t>/change</a:t>
            </a:r>
            <a:endParaRPr lang="en-US" altLang="ja-JP" sz="3200" b="0" dirty="0">
              <a:solidFill>
                <a:schemeClr val="tx1"/>
              </a:solidFill>
              <a:latin typeface="+mn-lt"/>
            </a:endParaRPr>
          </a:p>
        </p:txBody>
      </p:sp>
      <p:sp>
        <p:nvSpPr>
          <p:cNvPr id="11" name="タイトル 2"/>
          <p:cNvSpPr txBox="1">
            <a:spLocks/>
          </p:cNvSpPr>
          <p:nvPr/>
        </p:nvSpPr>
        <p:spPr>
          <a:xfrm>
            <a:off x="184270" y="1410093"/>
            <a:ext cx="8779749" cy="72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marL="457200" indent="-457200" algn="l">
              <a:buFont typeface="Arial" panose="020B0604020202020204" pitchFamily="34" charset="0"/>
              <a:buChar char="•"/>
            </a:pPr>
            <a:r>
              <a:rPr lang="en-US" altLang="ja-JP" sz="3200" b="0" dirty="0" smtClean="0">
                <a:solidFill>
                  <a:schemeClr val="tx1"/>
                </a:solidFill>
                <a:latin typeface="+mn-lt"/>
              </a:rPr>
              <a:t>Change requests		: 3 times/week</a:t>
            </a:r>
            <a:endParaRPr lang="en-US" altLang="ja-JP" sz="3200" b="0" dirty="0">
              <a:solidFill>
                <a:schemeClr val="tx1"/>
              </a:solidFill>
              <a:latin typeface="+mn-lt"/>
            </a:endParaRPr>
          </a:p>
        </p:txBody>
      </p:sp>
      <p:pic>
        <p:nvPicPr>
          <p:cNvPr id="14" name="図 13" descr="Burnup.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5813" y="3482800"/>
            <a:ext cx="5752374" cy="2682504"/>
          </a:xfrm>
          <a:prstGeom prst="rect">
            <a:avLst/>
          </a:prstGeom>
        </p:spPr>
      </p:pic>
      <p:sp>
        <p:nvSpPr>
          <p:cNvPr id="16"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Metrics</a:t>
            </a:r>
            <a:endParaRPr kumimoji="1" lang="ja-JP" altLang="en-US" dirty="0">
              <a:latin typeface="+mn-lt"/>
              <a:ea typeface="+mj-ea"/>
            </a:endParaRPr>
          </a:p>
        </p:txBody>
      </p:sp>
      <p:sp>
        <p:nvSpPr>
          <p:cNvPr id="17" name="タイトル 2"/>
          <p:cNvSpPr txBox="1">
            <a:spLocks/>
          </p:cNvSpPr>
          <p:nvPr/>
        </p:nvSpPr>
        <p:spPr>
          <a:xfrm>
            <a:off x="184270" y="690093"/>
            <a:ext cx="8779749" cy="72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a:r>
              <a:rPr lang="en-US" altLang="ja-JP" b="0" dirty="0" smtClean="0">
                <a:solidFill>
                  <a:schemeClr val="tx1"/>
                </a:solidFill>
                <a:latin typeface="+mn-lt"/>
              </a:rPr>
              <a:t>[e.g.]</a:t>
            </a:r>
            <a:endParaRPr lang="en-US" altLang="ja-JP" b="0" dirty="0">
              <a:solidFill>
                <a:schemeClr val="tx1"/>
              </a:solidFill>
              <a:latin typeface="+mn-lt"/>
            </a:endParaRPr>
          </a:p>
        </p:txBody>
      </p:sp>
    </p:spTree>
    <p:extLst>
      <p:ext uri="{BB962C8B-B14F-4D97-AF65-F5344CB8AC3E}">
        <p14:creationId xmlns:p14="http://schemas.microsoft.com/office/powerpoint/2010/main" val="2569580619"/>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ea typeface="+mj-ea"/>
              </a:rPr>
              <a:t>KPIs</a:t>
            </a:r>
            <a:endParaRPr kumimoji="1" lang="ja-JP" altLang="en-US" dirty="0">
              <a:latin typeface="+mn-lt"/>
              <a:ea typeface="+mj-ea"/>
            </a:endParaRPr>
          </a:p>
        </p:txBody>
      </p:sp>
      <p:sp>
        <p:nvSpPr>
          <p:cNvPr id="17" name="タイトル 2"/>
          <p:cNvSpPr txBox="1">
            <a:spLocks/>
          </p:cNvSpPr>
          <p:nvPr/>
        </p:nvSpPr>
        <p:spPr>
          <a:xfrm>
            <a:off x="184270" y="690092"/>
            <a:ext cx="8779749" cy="3603003"/>
          </a:xfrm>
          <a:prstGeom prst="rect">
            <a:avLst/>
          </a:prstGeom>
          <a:noFill/>
          <a:ln>
            <a:solidFill>
              <a:srgbClr val="000000"/>
            </a:solid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a:r>
              <a:rPr lang="ja-JP" altLang="en-US" b="0" dirty="0" smtClean="0">
                <a:solidFill>
                  <a:schemeClr val="tx1"/>
                </a:solidFill>
                <a:latin typeface="+mn-lt"/>
              </a:rPr>
              <a:t>経営学＆科学的手法で実施している、</a:t>
            </a:r>
            <a:endParaRPr lang="en-US" altLang="ja-JP" b="0" dirty="0" smtClean="0">
              <a:solidFill>
                <a:schemeClr val="tx1"/>
              </a:solidFill>
              <a:latin typeface="+mn-lt"/>
            </a:endParaRPr>
          </a:p>
          <a:p>
            <a:pPr algn="l"/>
            <a:r>
              <a:rPr lang="ja-JP" altLang="en-US" b="0" dirty="0" smtClean="0">
                <a:solidFill>
                  <a:schemeClr val="tx1"/>
                </a:solidFill>
                <a:latin typeface="+mn-lt"/>
              </a:rPr>
              <a:t>改善の仕組み化としての指標は出すべし</a:t>
            </a:r>
            <a:endParaRPr lang="en-US" altLang="ja-JP" b="0" dirty="0">
              <a:solidFill>
                <a:schemeClr val="tx1"/>
              </a:solidFill>
              <a:latin typeface="+mn-lt"/>
            </a:endParaRPr>
          </a:p>
        </p:txBody>
      </p:sp>
    </p:spTree>
    <p:extLst>
      <p:ext uri="{BB962C8B-B14F-4D97-AF65-F5344CB8AC3E}">
        <p14:creationId xmlns:p14="http://schemas.microsoft.com/office/powerpoint/2010/main" val="1853603358"/>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moneyball.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1" y="499290"/>
            <a:ext cx="4230216" cy="6358710"/>
          </a:xfrm>
          <a:prstGeom prst="rect">
            <a:avLst/>
          </a:prstGeom>
        </p:spPr>
      </p:pic>
      <p:sp>
        <p:nvSpPr>
          <p:cNvPr id="6" name="タイトル 2"/>
          <p:cNvSpPr txBox="1">
            <a:spLocks/>
          </p:cNvSpPr>
          <p:nvPr/>
        </p:nvSpPr>
        <p:spPr>
          <a:xfrm>
            <a:off x="360000" y="5661248"/>
            <a:ext cx="8424000" cy="720000"/>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tr-TR" altLang="ja-JP" sz="2400" b="0" dirty="0">
                <a:solidFill>
                  <a:srgbClr val="000000"/>
                </a:solidFill>
                <a:latin typeface="+mn-ea"/>
                <a:ea typeface="+mn-ea"/>
                <a:cs typeface="ＭＳ 明朝"/>
                <a:hlinkClick r:id="rId4"/>
              </a:rPr>
              <a:t>http://books.rakuten.co.jp/rk/91a2285c6f0b4fea867632bcd286bf1d</a:t>
            </a:r>
            <a:r>
              <a:rPr lang="tr-TR" altLang="ja-JP" sz="2400" b="0" dirty="0" smtClean="0">
                <a:solidFill>
                  <a:srgbClr val="000000"/>
                </a:solidFill>
                <a:latin typeface="+mn-ea"/>
                <a:ea typeface="+mn-ea"/>
                <a:cs typeface="ＭＳ 明朝"/>
                <a:hlinkClick r:id="rId4"/>
              </a:rPr>
              <a:t>/</a:t>
            </a:r>
            <a:endParaRPr lang="tr-TR" altLang="ja-JP" sz="2400" b="0" dirty="0" smtClean="0">
              <a:solidFill>
                <a:srgbClr val="000000"/>
              </a:solidFill>
              <a:latin typeface="+mn-ea"/>
              <a:ea typeface="+mn-ea"/>
              <a:cs typeface="ＭＳ 明朝"/>
            </a:endParaRPr>
          </a:p>
        </p:txBody>
      </p:sp>
    </p:spTree>
    <p:extLst>
      <p:ext uri="{BB962C8B-B14F-4D97-AF65-F5344CB8AC3E}">
        <p14:creationId xmlns:p14="http://schemas.microsoft.com/office/powerpoint/2010/main" val="2788343299"/>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7"/>
          <p:cNvSpPr txBox="1">
            <a:spLocks noChangeArrowheads="1"/>
          </p:cNvSpPr>
          <p:nvPr/>
        </p:nvSpPr>
        <p:spPr bwMode="auto">
          <a:xfrm>
            <a:off x="445331" y="1052736"/>
            <a:ext cx="8240400" cy="540000"/>
          </a:xfrm>
          <a:prstGeom prst="rect">
            <a:avLst/>
          </a:prstGeom>
          <a:solidFill>
            <a:schemeClr val="bg1">
              <a:lumMod val="50000"/>
            </a:schemeClr>
          </a:solidFill>
          <a:ln w="12700">
            <a:solidFill>
              <a:schemeClr val="tx1"/>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1. </a:t>
            </a: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Basic Information about Agile2014</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8" name="Text Box 17"/>
          <p:cNvSpPr txBox="1">
            <a:spLocks noChangeArrowheads="1"/>
          </p:cNvSpPr>
          <p:nvPr/>
        </p:nvSpPr>
        <p:spPr bwMode="auto">
          <a:xfrm>
            <a:off x="445331" y="2828934"/>
            <a:ext cx="8240400" cy="540000"/>
          </a:xfrm>
          <a:prstGeom prst="rect">
            <a:avLst/>
          </a:prstGeom>
          <a:solidFill>
            <a:schemeClr val="bg1">
              <a:lumMod val="50000"/>
            </a:schemeClr>
          </a:solidFill>
          <a:ln w="12700">
            <a:solidFill>
              <a:schemeClr val="tx1"/>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3</a:t>
            </a:r>
            <a:r>
              <a:rPr lang="en-US" altLang="ja-JP" b="1" kern="0" dirty="0" smtClean="0">
                <a:solidFill>
                  <a:srgbClr val="FFFFFF"/>
                </a:solidFill>
                <a:latin typeface="+mn-lt"/>
              </a:rPr>
              <a:t>. </a:t>
            </a:r>
            <a:r>
              <a:rPr lang="en-US" altLang="ja-JP" b="1" kern="0" dirty="0" smtClean="0">
                <a:solidFill>
                  <a:srgbClr val="FFFFFF"/>
                </a:solidFill>
                <a:latin typeface="+mn-lt"/>
              </a:rPr>
              <a:t>The Latest Trend of Agile</a:t>
            </a:r>
            <a:endParaRPr kumimoji="1" lang="ja-JP" altLang="en-US" b="1" i="0" u="none" strike="noStrike" kern="0" cap="none" spc="0" normalizeH="0" baseline="0" noProof="0" dirty="0" smtClean="0">
              <a:ln>
                <a:noFill/>
              </a:ln>
              <a:solidFill>
                <a:srgbClr val="FFFFFF"/>
              </a:solidFill>
              <a:effectLst/>
              <a:uLnTx/>
              <a:uFillTx/>
              <a:latin typeface="+mn-lt"/>
            </a:endParaRPr>
          </a:p>
        </p:txBody>
      </p:sp>
      <p:sp>
        <p:nvSpPr>
          <p:cNvPr id="10" name="Text Box 17"/>
          <p:cNvSpPr txBox="1">
            <a:spLocks noChangeArrowheads="1"/>
          </p:cNvSpPr>
          <p:nvPr/>
        </p:nvSpPr>
        <p:spPr bwMode="auto">
          <a:xfrm>
            <a:off x="445331" y="1940835"/>
            <a:ext cx="8240400" cy="540000"/>
          </a:xfrm>
          <a:prstGeom prst="rect">
            <a:avLst/>
          </a:prstGeom>
          <a:solidFill>
            <a:schemeClr val="bg1">
              <a:lumMod val="50000"/>
            </a:schemeClr>
          </a:solidFill>
          <a:ln w="12700">
            <a:solidFill>
              <a:schemeClr val="tx1"/>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smtClean="0">
                <a:solidFill>
                  <a:srgbClr val="FFFFFF"/>
                </a:solidFill>
                <a:latin typeface="+mn-lt"/>
                <a:ea typeface="ＭＳ Ｐゴシック" panose="020B0600070205080204" pitchFamily="50" charset="-128"/>
              </a:rPr>
              <a:t>2. </a:t>
            </a:r>
            <a:r>
              <a:rPr lang="en-US" altLang="ja-JP" b="1" kern="0" dirty="0" smtClean="0">
                <a:solidFill>
                  <a:srgbClr val="FFFFFF"/>
                </a:solidFill>
                <a:latin typeface="+mn-lt"/>
                <a:ea typeface="ＭＳ Ｐゴシック" panose="020B0600070205080204" pitchFamily="50" charset="-128"/>
              </a:rPr>
              <a:t>My Presentation</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11" name="Text Box 17"/>
          <p:cNvSpPr txBox="1">
            <a:spLocks noChangeArrowheads="1"/>
          </p:cNvSpPr>
          <p:nvPr/>
        </p:nvSpPr>
        <p:spPr bwMode="auto">
          <a:xfrm>
            <a:off x="445331" y="3717032"/>
            <a:ext cx="8240400" cy="540000"/>
          </a:xfrm>
          <a:prstGeom prst="rect">
            <a:avLst/>
          </a:prstGeom>
          <a:solidFill>
            <a:srgbClr val="C00000"/>
          </a:solidFill>
          <a:ln w="12700">
            <a:solidFill>
              <a:srgbClr val="BF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4</a:t>
            </a:r>
            <a:r>
              <a:rPr lang="en-US" altLang="ja-JP" b="1" kern="0" dirty="0" smtClean="0">
                <a:solidFill>
                  <a:srgbClr val="FFFFFF"/>
                </a:solidFill>
                <a:latin typeface="+mn-lt"/>
              </a:rPr>
              <a:t>. </a:t>
            </a:r>
            <a:r>
              <a:rPr lang="en-US" altLang="ja-JP" b="1" kern="0" dirty="0">
                <a:solidFill>
                  <a:srgbClr val="FFFFFF"/>
                </a:solidFill>
                <a:latin typeface="+mn-lt"/>
              </a:rPr>
              <a:t>Conclusions</a:t>
            </a:r>
            <a:endParaRPr kumimoji="1" lang="ja-JP" altLang="en-US" b="1" i="0" u="none" strike="noStrike" kern="0" cap="none" spc="0" normalizeH="0" baseline="0" noProof="0" dirty="0" smtClean="0">
              <a:ln>
                <a:noFill/>
              </a:ln>
              <a:solidFill>
                <a:srgbClr val="FFFFFF"/>
              </a:solidFill>
              <a:effectLst/>
              <a:uLnTx/>
              <a:uFillTx/>
              <a:latin typeface="+mn-lt"/>
            </a:endParaRPr>
          </a:p>
        </p:txBody>
      </p:sp>
    </p:spTree>
    <p:extLst>
      <p:ext uri="{BB962C8B-B14F-4D97-AF65-F5344CB8AC3E}">
        <p14:creationId xmlns:p14="http://schemas.microsoft.com/office/powerpoint/2010/main" val="585900620"/>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2"/>
          <p:cNvSpPr txBox="1">
            <a:spLocks/>
          </p:cNvSpPr>
          <p:nvPr/>
        </p:nvSpPr>
        <p:spPr>
          <a:xfrm>
            <a:off x="-508" y="1014562"/>
            <a:ext cx="9145016" cy="4828876"/>
          </a:xfrm>
          <a:prstGeom prst="rect">
            <a:avLst/>
          </a:prstGeom>
          <a:noFill/>
          <a:ln>
            <a:solidFill>
              <a:srgbClr val="BF0000"/>
            </a:solid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pPr algn="l">
              <a:spcBef>
                <a:spcPts val="0"/>
              </a:spcBef>
            </a:pPr>
            <a:r>
              <a:rPr kumimoji="0" lang="en-US" altLang="ja-JP" sz="4400" b="0" kern="0" dirty="0" smtClean="0">
                <a:solidFill>
                  <a:srgbClr val="000000"/>
                </a:solidFill>
                <a:latin typeface="+mn-lt"/>
              </a:rPr>
              <a:t>XP Europe </a:t>
            </a:r>
            <a:r>
              <a:rPr kumimoji="0" lang="ja-JP" altLang="en-US" sz="4400" b="0" kern="0" dirty="0" smtClean="0">
                <a:solidFill>
                  <a:srgbClr val="000000"/>
                </a:solidFill>
                <a:latin typeface="+mn-lt"/>
              </a:rPr>
              <a:t>というものにも、</a:t>
            </a:r>
            <a:endParaRPr kumimoji="0" lang="en-US" altLang="ja-JP" sz="4400" b="0" kern="0" dirty="0" smtClean="0">
              <a:solidFill>
                <a:srgbClr val="000000"/>
              </a:solidFill>
              <a:latin typeface="+mn-lt"/>
            </a:endParaRPr>
          </a:p>
          <a:p>
            <a:pPr algn="l">
              <a:spcBef>
                <a:spcPts val="0"/>
              </a:spcBef>
            </a:pPr>
            <a:r>
              <a:rPr kumimoji="0" lang="en-US" altLang="ja-JP" sz="4400" b="0" kern="0" dirty="0" smtClean="0">
                <a:solidFill>
                  <a:srgbClr val="000000"/>
                </a:solidFill>
                <a:latin typeface="+mn-lt"/>
              </a:rPr>
              <a:t>Agile2014 </a:t>
            </a:r>
            <a:r>
              <a:rPr kumimoji="0" lang="ja-JP" altLang="en-US" sz="4400" b="0" kern="0" dirty="0" smtClean="0">
                <a:solidFill>
                  <a:srgbClr val="000000"/>
                </a:solidFill>
                <a:latin typeface="+mn-lt"/>
              </a:rPr>
              <a:t>と同様</a:t>
            </a:r>
            <a:endParaRPr kumimoji="0" lang="en-US" altLang="ja-JP" sz="4400" b="0" kern="0" dirty="0" smtClean="0">
              <a:solidFill>
                <a:srgbClr val="000000"/>
              </a:solidFill>
              <a:latin typeface="+mn-lt"/>
            </a:endParaRPr>
          </a:p>
          <a:p>
            <a:pPr algn="l">
              <a:spcBef>
                <a:spcPts val="0"/>
              </a:spcBef>
            </a:pPr>
            <a:r>
              <a:rPr kumimoji="0" lang="en-US" altLang="ja-JP" sz="4400" b="0" kern="0" dirty="0" smtClean="0">
                <a:solidFill>
                  <a:srgbClr val="000000"/>
                </a:solidFill>
                <a:latin typeface="+mn-lt"/>
              </a:rPr>
              <a:t>Paper &amp; Shepherding process </a:t>
            </a:r>
            <a:r>
              <a:rPr kumimoji="0" lang="ja-JP" altLang="en-US" sz="4400" b="0" kern="0" dirty="0" smtClean="0">
                <a:solidFill>
                  <a:srgbClr val="000000"/>
                </a:solidFill>
                <a:latin typeface="+mn-lt"/>
              </a:rPr>
              <a:t>が</a:t>
            </a:r>
            <a:endParaRPr kumimoji="0" lang="en-US" altLang="ja-JP" sz="4400" b="0" kern="0" dirty="0" smtClean="0">
              <a:solidFill>
                <a:srgbClr val="000000"/>
              </a:solidFill>
              <a:latin typeface="+mn-lt"/>
            </a:endParaRPr>
          </a:p>
          <a:p>
            <a:pPr algn="l">
              <a:spcBef>
                <a:spcPts val="0"/>
              </a:spcBef>
            </a:pPr>
            <a:r>
              <a:rPr kumimoji="0" lang="ja-JP" altLang="en-US" sz="4400" b="0" kern="0" dirty="0" smtClean="0">
                <a:solidFill>
                  <a:srgbClr val="000000"/>
                </a:solidFill>
                <a:latin typeface="+mn-lt"/>
              </a:rPr>
              <a:t>あるとのこと</a:t>
            </a:r>
            <a:endParaRPr kumimoji="0" lang="en-US" altLang="ja-JP" sz="4400" b="0" kern="0" dirty="0">
              <a:solidFill>
                <a:srgbClr val="000000"/>
              </a:solidFill>
              <a:latin typeface="+mn-lt"/>
            </a:endParaRPr>
          </a:p>
          <a:p>
            <a:pPr algn="l">
              <a:spcBef>
                <a:spcPts val="0"/>
              </a:spcBef>
            </a:pPr>
            <a:r>
              <a:rPr kumimoji="0" lang="en-US" altLang="ja-JP" sz="4400" b="0" kern="0" dirty="0" smtClean="0">
                <a:solidFill>
                  <a:srgbClr val="000000"/>
                </a:solidFill>
                <a:latin typeface="+mn-lt"/>
              </a:rPr>
              <a:t>by Jutta Eckstein</a:t>
            </a:r>
          </a:p>
        </p:txBody>
      </p:sp>
      <p:sp>
        <p:nvSpPr>
          <p:cNvPr id="4"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t>The world’s largest conference of Agile</a:t>
            </a:r>
            <a:endParaRPr kumimoji="1" lang="ja-JP" altLang="en-US" dirty="0"/>
          </a:p>
        </p:txBody>
      </p:sp>
    </p:spTree>
    <p:extLst>
      <p:ext uri="{BB962C8B-B14F-4D97-AF65-F5344CB8AC3E}">
        <p14:creationId xmlns:p14="http://schemas.microsoft.com/office/powerpoint/2010/main" val="3499635083"/>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2"/>
          <p:cNvSpPr txBox="1">
            <a:spLocks/>
          </p:cNvSpPr>
          <p:nvPr/>
        </p:nvSpPr>
        <p:spPr>
          <a:xfrm>
            <a:off x="180000" y="5613662"/>
            <a:ext cx="8784000" cy="576064"/>
          </a:xfrm>
          <a:prstGeom prst="rect">
            <a:avLst/>
          </a:prstGeom>
          <a:no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dirty="0">
                <a:solidFill>
                  <a:schemeClr val="tx1"/>
                </a:solidFill>
                <a:hlinkClick r:id="rId2"/>
              </a:rPr>
              <a:t>http://agile2015.agilealliance.org</a:t>
            </a:r>
            <a:r>
              <a:rPr lang="en-US" altLang="ja-JP" dirty="0" smtClean="0">
                <a:solidFill>
                  <a:schemeClr val="tx1"/>
                </a:solidFill>
                <a:hlinkClick r:id="rId2"/>
              </a:rPr>
              <a:t>/</a:t>
            </a:r>
            <a:endParaRPr lang="en-US" altLang="ja-JP" dirty="0" smtClean="0">
              <a:solidFill>
                <a:schemeClr val="tx1"/>
              </a:solidFill>
            </a:endParaRPr>
          </a:p>
        </p:txBody>
      </p:sp>
      <p:pic>
        <p:nvPicPr>
          <p:cNvPr id="4" name="図 3" descr="Agile2015.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664" y="21358"/>
            <a:ext cx="7344673" cy="5687480"/>
          </a:xfrm>
          <a:prstGeom prst="rect">
            <a:avLst/>
          </a:prstGeom>
        </p:spPr>
      </p:pic>
    </p:spTree>
    <p:extLst>
      <p:ext uri="{BB962C8B-B14F-4D97-AF65-F5344CB8AC3E}">
        <p14:creationId xmlns:p14="http://schemas.microsoft.com/office/powerpoint/2010/main" val="46672644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solidFill>
              <a:srgbClr val="FFFFFF"/>
            </a:solidFill>
          </a:ln>
        </p:spPr>
        <p:txBody>
          <a:bodyPr>
            <a:normAutofit fontScale="90000"/>
          </a:bodyPr>
          <a:lstStyle/>
          <a:p>
            <a:r>
              <a:rPr lang="en-US" altLang="ja-JP" kern="0" dirty="0" smtClean="0">
                <a:solidFill>
                  <a:schemeClr val="accent1"/>
                </a:solidFill>
                <a:latin typeface="+mn-lt"/>
                <a:ea typeface="+mj-ea"/>
              </a:rPr>
              <a:t>Attended as a session speaker!</a:t>
            </a:r>
            <a:endParaRPr kumimoji="1" lang="ja-JP" altLang="en-US" dirty="0">
              <a:latin typeface="+mn-lt"/>
              <a:ea typeface="+mj-ea"/>
            </a:endParaRPr>
          </a:p>
        </p:txBody>
      </p:sp>
      <p:pic>
        <p:nvPicPr>
          <p:cNvPr id="3" name="図 2" descr="登壇.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52" y="849600"/>
            <a:ext cx="9066097" cy="5099680"/>
          </a:xfrm>
          <a:prstGeom prst="rect">
            <a:avLst/>
          </a:prstGeom>
        </p:spPr>
      </p:pic>
    </p:spTree>
    <p:extLst>
      <p:ext uri="{BB962C8B-B14F-4D97-AF65-F5344CB8AC3E}">
        <p14:creationId xmlns:p14="http://schemas.microsoft.com/office/powerpoint/2010/main" val="350433098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noFill/>
        </p:spPr>
        <p:txBody>
          <a:bodyPr>
            <a:normAutofit fontScale="90000"/>
          </a:bodyPr>
          <a:lstStyle/>
          <a:p>
            <a:r>
              <a:rPr kumimoji="1" lang="en-US" altLang="ja-JP" dirty="0" smtClean="0"/>
              <a:t>Agenda</a:t>
            </a:r>
            <a:endParaRPr kumimoji="1" lang="ja-JP" altLang="en-US" dirty="0"/>
          </a:p>
        </p:txBody>
      </p:sp>
      <p:sp>
        <p:nvSpPr>
          <p:cNvPr id="5" name="Text Box 17"/>
          <p:cNvSpPr txBox="1">
            <a:spLocks noChangeArrowheads="1"/>
          </p:cNvSpPr>
          <p:nvPr/>
        </p:nvSpPr>
        <p:spPr bwMode="auto">
          <a:xfrm>
            <a:off x="445331" y="1052736"/>
            <a:ext cx="8240400" cy="540000"/>
          </a:xfrm>
          <a:prstGeom prst="rect">
            <a:avLst/>
          </a:prstGeom>
          <a:solidFill>
            <a:srgbClr val="C00000"/>
          </a:solidFill>
          <a:ln w="12700">
            <a:solidFill>
              <a:srgbClr val="BF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1. </a:t>
            </a: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Basic Information about Agile2014</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8" name="Text Box 17"/>
          <p:cNvSpPr txBox="1">
            <a:spLocks noChangeArrowheads="1"/>
          </p:cNvSpPr>
          <p:nvPr/>
        </p:nvSpPr>
        <p:spPr bwMode="auto">
          <a:xfrm>
            <a:off x="445331" y="2828934"/>
            <a:ext cx="8240400" cy="540000"/>
          </a:xfrm>
          <a:prstGeom prst="rect">
            <a:avLst/>
          </a:prstGeom>
          <a:solidFill>
            <a:srgbClr val="C00000"/>
          </a:solidFill>
          <a:ln w="12700">
            <a:solidFill>
              <a:srgbClr val="BF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3</a:t>
            </a:r>
            <a:r>
              <a:rPr lang="en-US" altLang="ja-JP" b="1" kern="0" dirty="0" smtClean="0">
                <a:solidFill>
                  <a:srgbClr val="FFFFFF"/>
                </a:solidFill>
                <a:latin typeface="+mn-lt"/>
              </a:rPr>
              <a:t>. </a:t>
            </a:r>
            <a:r>
              <a:rPr lang="en-US" altLang="ja-JP" b="1" kern="0" dirty="0" smtClean="0">
                <a:solidFill>
                  <a:srgbClr val="FFFFFF"/>
                </a:solidFill>
                <a:latin typeface="+mn-lt"/>
              </a:rPr>
              <a:t>The Latest Trend of Agile</a:t>
            </a:r>
            <a:endParaRPr kumimoji="1" lang="ja-JP" altLang="en-US" b="1" i="0" u="none" strike="noStrike" kern="0" cap="none" spc="0" normalizeH="0" baseline="0" noProof="0" dirty="0" smtClean="0">
              <a:ln>
                <a:noFill/>
              </a:ln>
              <a:solidFill>
                <a:srgbClr val="FFFFFF"/>
              </a:solidFill>
              <a:effectLst/>
              <a:uLnTx/>
              <a:uFillTx/>
              <a:latin typeface="+mn-lt"/>
            </a:endParaRPr>
          </a:p>
        </p:txBody>
      </p:sp>
      <p:sp>
        <p:nvSpPr>
          <p:cNvPr id="10" name="Text Box 17"/>
          <p:cNvSpPr txBox="1">
            <a:spLocks noChangeArrowheads="1"/>
          </p:cNvSpPr>
          <p:nvPr/>
        </p:nvSpPr>
        <p:spPr bwMode="auto">
          <a:xfrm>
            <a:off x="445331" y="1940835"/>
            <a:ext cx="8240400" cy="540000"/>
          </a:xfrm>
          <a:prstGeom prst="rect">
            <a:avLst/>
          </a:prstGeom>
          <a:solidFill>
            <a:srgbClr val="C00000"/>
          </a:solidFill>
          <a:ln w="12700">
            <a:solidFill>
              <a:srgbClr val="BF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smtClean="0">
                <a:solidFill>
                  <a:srgbClr val="FFFFFF"/>
                </a:solidFill>
                <a:latin typeface="+mn-lt"/>
                <a:ea typeface="ＭＳ Ｐゴシック" panose="020B0600070205080204" pitchFamily="50" charset="-128"/>
              </a:rPr>
              <a:t>2. </a:t>
            </a:r>
            <a:r>
              <a:rPr lang="en-US" altLang="ja-JP" b="1" kern="0" dirty="0" smtClean="0">
                <a:solidFill>
                  <a:srgbClr val="FFFFFF"/>
                </a:solidFill>
                <a:latin typeface="+mn-lt"/>
                <a:ea typeface="ＭＳ Ｐゴシック" panose="020B0600070205080204" pitchFamily="50" charset="-128"/>
              </a:rPr>
              <a:t>My Presentation</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11" name="Text Box 17"/>
          <p:cNvSpPr txBox="1">
            <a:spLocks noChangeArrowheads="1"/>
          </p:cNvSpPr>
          <p:nvPr/>
        </p:nvSpPr>
        <p:spPr bwMode="auto">
          <a:xfrm>
            <a:off x="445331" y="3717032"/>
            <a:ext cx="8240400" cy="540000"/>
          </a:xfrm>
          <a:prstGeom prst="rect">
            <a:avLst/>
          </a:prstGeom>
          <a:solidFill>
            <a:srgbClr val="C00000"/>
          </a:solidFill>
          <a:ln w="12700">
            <a:solidFill>
              <a:srgbClr val="BF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4</a:t>
            </a:r>
            <a:r>
              <a:rPr lang="en-US" altLang="ja-JP" b="1" kern="0" dirty="0" smtClean="0">
                <a:solidFill>
                  <a:srgbClr val="FFFFFF"/>
                </a:solidFill>
                <a:latin typeface="+mn-lt"/>
              </a:rPr>
              <a:t>. </a:t>
            </a:r>
            <a:r>
              <a:rPr lang="en-US" altLang="ja-JP" b="1" kern="0" dirty="0">
                <a:solidFill>
                  <a:srgbClr val="FFFFFF"/>
                </a:solidFill>
                <a:latin typeface="+mn-lt"/>
              </a:rPr>
              <a:t>Conclusions</a:t>
            </a:r>
            <a:endParaRPr kumimoji="1" lang="ja-JP" altLang="en-US" b="1" i="0" u="none" strike="noStrike" kern="0" cap="none" spc="0" normalizeH="0" baseline="0" noProof="0" dirty="0" smtClean="0">
              <a:ln>
                <a:noFill/>
              </a:ln>
              <a:solidFill>
                <a:srgbClr val="FFFFFF"/>
              </a:solidFill>
              <a:effectLst/>
              <a:uLnTx/>
              <a:uFillTx/>
              <a:latin typeface="+mn-lt"/>
            </a:endParaRPr>
          </a:p>
        </p:txBody>
      </p:sp>
    </p:spTree>
    <p:extLst>
      <p:ext uri="{BB962C8B-B14F-4D97-AF65-F5344CB8AC3E}">
        <p14:creationId xmlns:p14="http://schemas.microsoft.com/office/powerpoint/2010/main" val="104708922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7"/>
          <p:cNvSpPr txBox="1">
            <a:spLocks noChangeArrowheads="1"/>
          </p:cNvSpPr>
          <p:nvPr/>
        </p:nvSpPr>
        <p:spPr bwMode="auto">
          <a:xfrm>
            <a:off x="445331" y="1052736"/>
            <a:ext cx="8240400" cy="540000"/>
          </a:xfrm>
          <a:prstGeom prst="rect">
            <a:avLst/>
          </a:prstGeom>
          <a:solidFill>
            <a:srgbClr val="C00000"/>
          </a:solidFill>
          <a:ln w="12700">
            <a:solidFill>
              <a:srgbClr val="BF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1. </a:t>
            </a:r>
            <a:r>
              <a:rPr kumimoji="1" lang="en-US" altLang="ja-JP"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rPr>
              <a:t>Basic Information about Agile2014</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8" name="Text Box 17"/>
          <p:cNvSpPr txBox="1">
            <a:spLocks noChangeArrowheads="1"/>
          </p:cNvSpPr>
          <p:nvPr/>
        </p:nvSpPr>
        <p:spPr bwMode="auto">
          <a:xfrm>
            <a:off x="445331" y="2828934"/>
            <a:ext cx="8240400" cy="540000"/>
          </a:xfrm>
          <a:prstGeom prst="rect">
            <a:avLst/>
          </a:prstGeom>
          <a:solidFill>
            <a:srgbClr val="7F7F7F"/>
          </a:solidFill>
          <a:ln w="12700">
            <a:solidFill>
              <a:srgbClr val="00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3</a:t>
            </a:r>
            <a:r>
              <a:rPr lang="en-US" altLang="ja-JP" b="1" kern="0" dirty="0" smtClean="0">
                <a:solidFill>
                  <a:srgbClr val="FFFFFF"/>
                </a:solidFill>
                <a:latin typeface="+mn-lt"/>
              </a:rPr>
              <a:t>. </a:t>
            </a:r>
            <a:r>
              <a:rPr lang="en-US" altLang="ja-JP" b="1" kern="0" dirty="0" smtClean="0">
                <a:solidFill>
                  <a:srgbClr val="FFFFFF"/>
                </a:solidFill>
                <a:latin typeface="+mn-lt"/>
              </a:rPr>
              <a:t>The Latest Trend of Agile</a:t>
            </a:r>
            <a:endParaRPr kumimoji="1" lang="ja-JP" altLang="en-US" b="1" i="0" u="none" strike="noStrike" kern="0" cap="none" spc="0" normalizeH="0" baseline="0" noProof="0" dirty="0" smtClean="0">
              <a:ln>
                <a:noFill/>
              </a:ln>
              <a:solidFill>
                <a:srgbClr val="FFFFFF"/>
              </a:solidFill>
              <a:effectLst/>
              <a:uLnTx/>
              <a:uFillTx/>
              <a:latin typeface="+mn-lt"/>
            </a:endParaRPr>
          </a:p>
        </p:txBody>
      </p:sp>
      <p:sp>
        <p:nvSpPr>
          <p:cNvPr id="10" name="Text Box 17"/>
          <p:cNvSpPr txBox="1">
            <a:spLocks noChangeArrowheads="1"/>
          </p:cNvSpPr>
          <p:nvPr/>
        </p:nvSpPr>
        <p:spPr bwMode="auto">
          <a:xfrm>
            <a:off x="445331" y="1940835"/>
            <a:ext cx="8240400" cy="540000"/>
          </a:xfrm>
          <a:prstGeom prst="rect">
            <a:avLst/>
          </a:prstGeom>
          <a:solidFill>
            <a:srgbClr val="7F7F7F"/>
          </a:solidFill>
          <a:ln w="12700">
            <a:solidFill>
              <a:srgbClr val="00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smtClean="0">
                <a:solidFill>
                  <a:srgbClr val="FFFFFF"/>
                </a:solidFill>
                <a:latin typeface="+mn-lt"/>
                <a:ea typeface="ＭＳ Ｐゴシック" panose="020B0600070205080204" pitchFamily="50" charset="-128"/>
              </a:rPr>
              <a:t>2. </a:t>
            </a:r>
            <a:r>
              <a:rPr lang="en-US" altLang="ja-JP" b="1" kern="0" dirty="0" smtClean="0">
                <a:solidFill>
                  <a:srgbClr val="FFFFFF"/>
                </a:solidFill>
                <a:latin typeface="+mn-lt"/>
                <a:ea typeface="ＭＳ Ｐゴシック" panose="020B0600070205080204" pitchFamily="50" charset="-128"/>
              </a:rPr>
              <a:t>My Presentation</a:t>
            </a:r>
            <a:endParaRPr kumimoji="1" lang="ja-JP" altLang="en-US" b="1" i="0" u="none" strike="noStrike" kern="0" cap="none" spc="0" normalizeH="0" baseline="0" noProof="0" dirty="0" smtClean="0">
              <a:ln>
                <a:noFill/>
              </a:ln>
              <a:solidFill>
                <a:srgbClr val="FFFFFF"/>
              </a:solidFill>
              <a:effectLst/>
              <a:uLnTx/>
              <a:uFillTx/>
              <a:latin typeface="+mn-lt"/>
              <a:ea typeface="ＭＳ Ｐゴシック" panose="020B0600070205080204" pitchFamily="50" charset="-128"/>
            </a:endParaRPr>
          </a:p>
        </p:txBody>
      </p:sp>
      <p:sp>
        <p:nvSpPr>
          <p:cNvPr id="11" name="Text Box 17"/>
          <p:cNvSpPr txBox="1">
            <a:spLocks noChangeArrowheads="1"/>
          </p:cNvSpPr>
          <p:nvPr/>
        </p:nvSpPr>
        <p:spPr bwMode="auto">
          <a:xfrm>
            <a:off x="445331" y="3717032"/>
            <a:ext cx="8240400" cy="540000"/>
          </a:xfrm>
          <a:prstGeom prst="rect">
            <a:avLst/>
          </a:prstGeom>
          <a:solidFill>
            <a:srgbClr val="7F7F7F"/>
          </a:solidFill>
          <a:ln w="12700">
            <a:solidFill>
              <a:srgbClr val="000000"/>
            </a:solidFill>
            <a:miter lim="800000"/>
            <a:headEnd/>
            <a:tailEnd/>
          </a:ln>
          <a:effectLst>
            <a:outerShdw blurRad="88900" dist="38100" dir="8100000" algn="ctr" rotWithShape="0">
              <a:schemeClr val="tx1">
                <a:alpha val="30000"/>
              </a:schemeClr>
            </a:outerShdw>
          </a:effectLst>
          <a:extLst/>
        </p:spPr>
        <p:txBody>
          <a:bodyPr anchor="ctr" anchorCtr="0"/>
          <a:lstStyle>
            <a:lvl1pPr algn="l" defTabSz="381000">
              <a:spcBef>
                <a:spcPct val="0"/>
              </a:spcBef>
              <a:defRPr kumimoji="1" sz="2400">
                <a:solidFill>
                  <a:schemeClr val="tx1"/>
                </a:solidFill>
                <a:latin typeface="Times New Roman" pitchFamily="18" charset="0"/>
                <a:ea typeface="ＭＳ Ｐゴシック" charset="-128"/>
              </a:defRPr>
            </a:lvl1pPr>
            <a:lvl2pPr algn="l" defTabSz="381000">
              <a:spcBef>
                <a:spcPct val="0"/>
              </a:spcBef>
              <a:defRPr kumimoji="1" sz="2400">
                <a:solidFill>
                  <a:schemeClr val="tx1"/>
                </a:solidFill>
                <a:latin typeface="Times New Roman" pitchFamily="18" charset="0"/>
                <a:ea typeface="ＭＳ Ｐゴシック" charset="-128"/>
              </a:defRPr>
            </a:lvl2pPr>
            <a:lvl3pPr algn="l" defTabSz="381000">
              <a:spcBef>
                <a:spcPct val="0"/>
              </a:spcBef>
              <a:defRPr kumimoji="1" sz="2400">
                <a:solidFill>
                  <a:schemeClr val="tx1"/>
                </a:solidFill>
                <a:latin typeface="Times New Roman" pitchFamily="18" charset="0"/>
                <a:ea typeface="ＭＳ Ｐゴシック" charset="-128"/>
              </a:defRPr>
            </a:lvl3pPr>
            <a:lvl4pPr algn="l" defTabSz="381000">
              <a:spcBef>
                <a:spcPct val="0"/>
              </a:spcBef>
              <a:defRPr kumimoji="1" sz="2400">
                <a:solidFill>
                  <a:schemeClr val="tx1"/>
                </a:solidFill>
                <a:latin typeface="Times New Roman" pitchFamily="18" charset="0"/>
                <a:ea typeface="ＭＳ Ｐゴシック" charset="-128"/>
              </a:defRPr>
            </a:lvl4pPr>
            <a:lvl5pPr algn="l" defTabSz="381000">
              <a:spcBef>
                <a:spcPct val="0"/>
              </a:spcBef>
              <a:defRPr kumimoji="1" sz="2400">
                <a:solidFill>
                  <a:schemeClr val="tx1"/>
                </a:solidFill>
                <a:latin typeface="Times New Roman" pitchFamily="18" charset="0"/>
                <a:ea typeface="ＭＳ Ｐゴシック" charset="-128"/>
              </a:defRPr>
            </a:lvl5pPr>
            <a:lvl6pPr defTabSz="381000" fontAlgn="base">
              <a:spcBef>
                <a:spcPct val="0"/>
              </a:spcBef>
              <a:spcAft>
                <a:spcPct val="0"/>
              </a:spcAft>
              <a:defRPr kumimoji="1" sz="2400">
                <a:solidFill>
                  <a:schemeClr val="tx1"/>
                </a:solidFill>
                <a:latin typeface="Times New Roman" pitchFamily="18" charset="0"/>
                <a:ea typeface="ＭＳ Ｐゴシック" charset="-128"/>
              </a:defRPr>
            </a:lvl6pPr>
            <a:lvl7pPr defTabSz="381000" fontAlgn="base">
              <a:spcBef>
                <a:spcPct val="0"/>
              </a:spcBef>
              <a:spcAft>
                <a:spcPct val="0"/>
              </a:spcAft>
              <a:defRPr kumimoji="1" sz="2400">
                <a:solidFill>
                  <a:schemeClr val="tx1"/>
                </a:solidFill>
                <a:latin typeface="Times New Roman" pitchFamily="18" charset="0"/>
                <a:ea typeface="ＭＳ Ｐゴシック" charset="-128"/>
              </a:defRPr>
            </a:lvl7pPr>
            <a:lvl8pPr defTabSz="381000" fontAlgn="base">
              <a:spcBef>
                <a:spcPct val="0"/>
              </a:spcBef>
              <a:spcAft>
                <a:spcPct val="0"/>
              </a:spcAft>
              <a:defRPr kumimoji="1" sz="2400">
                <a:solidFill>
                  <a:schemeClr val="tx1"/>
                </a:solidFill>
                <a:latin typeface="Times New Roman" pitchFamily="18" charset="0"/>
                <a:ea typeface="ＭＳ Ｐゴシック" charset="-128"/>
              </a:defRPr>
            </a:lvl8pPr>
            <a:lvl9pPr defTabSz="381000" fontAlgn="base">
              <a:spcBef>
                <a:spcPct val="0"/>
              </a:spcBef>
              <a:spcAft>
                <a:spcPct val="0"/>
              </a:spcAft>
              <a:defRPr kumimoji="1" sz="2400">
                <a:solidFill>
                  <a:schemeClr val="tx1"/>
                </a:solidFill>
                <a:latin typeface="Times New Roman" pitchFamily="18" charset="0"/>
                <a:ea typeface="ＭＳ Ｐゴシック" charset="-128"/>
              </a:defRPr>
            </a:lvl9pPr>
          </a:lstStyle>
          <a:p>
            <a:pPr lvl="0">
              <a:spcBef>
                <a:spcPct val="20000"/>
              </a:spcBef>
              <a:buClr>
                <a:srgbClr val="FFFFFF"/>
              </a:buClr>
              <a:defRPr/>
            </a:pPr>
            <a:r>
              <a:rPr lang="en-US" altLang="ja-JP" b="1" kern="0" dirty="0">
                <a:solidFill>
                  <a:srgbClr val="FFFFFF"/>
                </a:solidFill>
                <a:latin typeface="+mn-lt"/>
              </a:rPr>
              <a:t>4</a:t>
            </a:r>
            <a:r>
              <a:rPr lang="en-US" altLang="ja-JP" b="1" kern="0" dirty="0" smtClean="0">
                <a:solidFill>
                  <a:srgbClr val="FFFFFF"/>
                </a:solidFill>
                <a:latin typeface="+mn-lt"/>
              </a:rPr>
              <a:t>. </a:t>
            </a:r>
            <a:r>
              <a:rPr lang="en-US" altLang="ja-JP" b="1" kern="0" dirty="0">
                <a:solidFill>
                  <a:srgbClr val="FFFFFF"/>
                </a:solidFill>
                <a:latin typeface="+mn-lt"/>
              </a:rPr>
              <a:t>Conclusions</a:t>
            </a:r>
            <a:endParaRPr kumimoji="1" lang="ja-JP" altLang="en-US" b="1" i="0" u="none" strike="noStrike" kern="0" cap="none" spc="0" normalizeH="0" baseline="0" noProof="0" dirty="0" smtClean="0">
              <a:ln>
                <a:noFill/>
              </a:ln>
              <a:solidFill>
                <a:srgbClr val="FFFFFF"/>
              </a:solidFill>
              <a:effectLst/>
              <a:uLnTx/>
              <a:uFillTx/>
              <a:latin typeface="+mn-lt"/>
            </a:endParaRPr>
          </a:p>
        </p:txBody>
      </p:sp>
    </p:spTree>
    <p:extLst>
      <p:ext uri="{BB962C8B-B14F-4D97-AF65-F5344CB8AC3E}">
        <p14:creationId xmlns:p14="http://schemas.microsoft.com/office/powerpoint/2010/main" val="243975530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1"/>
          <p:cNvSpPr>
            <a:spLocks noGrp="1"/>
          </p:cNvSpPr>
          <p:nvPr>
            <p:ph type="title"/>
          </p:nvPr>
        </p:nvSpPr>
        <p:spPr>
          <a:xfrm>
            <a:off x="360000" y="252000"/>
            <a:ext cx="8424000" cy="360000"/>
          </a:xfrm>
          <a:noFill/>
          <a:ln>
            <a:noFill/>
          </a:ln>
        </p:spPr>
        <p:txBody>
          <a:bodyPr>
            <a:normAutofit fontScale="90000"/>
          </a:bodyPr>
          <a:lstStyle/>
          <a:p>
            <a:r>
              <a:rPr lang="en-US" altLang="ja-JP" dirty="0" smtClean="0">
                <a:latin typeface="+mn-lt"/>
              </a:rPr>
              <a:t>Basic information</a:t>
            </a:r>
            <a:endParaRPr kumimoji="1" lang="ja-JP" altLang="en-US" dirty="0">
              <a:latin typeface="+mn-lt"/>
              <a:ea typeface="+mj-ea"/>
            </a:endParaRPr>
          </a:p>
        </p:txBody>
      </p:sp>
      <p:graphicFrame>
        <p:nvGraphicFramePr>
          <p:cNvPr id="2" name="表 1"/>
          <p:cNvGraphicFramePr>
            <a:graphicFrameLocks noGrp="1"/>
          </p:cNvGraphicFramePr>
          <p:nvPr>
            <p:extLst>
              <p:ext uri="{D42A27DB-BD31-4B8C-83A1-F6EECF244321}">
                <p14:modId xmlns:p14="http://schemas.microsoft.com/office/powerpoint/2010/main" val="3491409135"/>
              </p:ext>
            </p:extLst>
          </p:nvPr>
        </p:nvGraphicFramePr>
        <p:xfrm>
          <a:off x="438923" y="1192412"/>
          <a:ext cx="8266154" cy="4219605"/>
        </p:xfrm>
        <a:graphic>
          <a:graphicData uri="http://schemas.openxmlformats.org/drawingml/2006/table">
            <a:tbl>
              <a:tblPr firstRow="1" bandRow="1">
                <a:tableStyleId>{2D5ABB26-0587-4C30-8999-92F81FD0307C}</a:tableStyleId>
              </a:tblPr>
              <a:tblGrid>
                <a:gridCol w="3052957"/>
                <a:gridCol w="5213197"/>
              </a:tblGrid>
              <a:tr h="843921">
                <a:tc>
                  <a:txBody>
                    <a:bodyPr/>
                    <a:lstStyle/>
                    <a:p>
                      <a:pPr algn="l"/>
                      <a:r>
                        <a:rPr kumimoji="1" lang="en-US" altLang="ja-JP" sz="2400" b="1" dirty="0" smtClean="0"/>
                        <a:t>Location</a:t>
                      </a:r>
                      <a:endParaRPr kumimoji="1" lang="ja-JP" altLang="en-US" sz="2400" b="1"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pPr algn="l"/>
                      <a:r>
                        <a:rPr kumimoji="1" lang="en-US" altLang="ja-JP" sz="2400" b="1" dirty="0" smtClean="0">
                          <a:solidFill>
                            <a:srgbClr val="BF0000"/>
                          </a:solidFill>
                        </a:rPr>
                        <a:t>Orlando</a:t>
                      </a:r>
                      <a:r>
                        <a:rPr kumimoji="1" lang="en-US" altLang="ja-JP" sz="2400" dirty="0" smtClean="0"/>
                        <a:t>,</a:t>
                      </a:r>
                      <a:r>
                        <a:rPr kumimoji="1" lang="en-US" altLang="ja-JP" sz="2400" baseline="0" dirty="0" smtClean="0"/>
                        <a:t> Florida, U.S.</a:t>
                      </a:r>
                      <a:endParaRPr kumimoji="1" lang="ja-JP" altLang="en-US" sz="2400"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843921">
                <a:tc>
                  <a:txBody>
                    <a:bodyPr/>
                    <a:lstStyle/>
                    <a:p>
                      <a:pPr algn="l"/>
                      <a:r>
                        <a:rPr kumimoji="1" lang="en-US" altLang="ja-JP" sz="2400" b="1" dirty="0" smtClean="0"/>
                        <a:t>Duration</a:t>
                      </a:r>
                      <a:endParaRPr kumimoji="1" lang="ja-JP" altLang="en-US" sz="2400" b="1"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pPr algn="l"/>
                      <a:r>
                        <a:rPr kumimoji="1" lang="en-US" altLang="ja-JP" sz="2400" b="1" dirty="0" smtClean="0">
                          <a:solidFill>
                            <a:srgbClr val="BF0000"/>
                          </a:solidFill>
                        </a:rPr>
                        <a:t>4.5</a:t>
                      </a:r>
                      <a:r>
                        <a:rPr kumimoji="1" lang="en-US" altLang="ja-JP" sz="2400" dirty="0" smtClean="0"/>
                        <a:t> days</a:t>
                      </a:r>
                      <a:endParaRPr kumimoji="1" lang="ja-JP" altLang="en-US" sz="2400"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843921">
                <a:tc>
                  <a:txBody>
                    <a:bodyPr/>
                    <a:lstStyle/>
                    <a:p>
                      <a:pPr algn="l"/>
                      <a:r>
                        <a:rPr kumimoji="1" lang="en-US" altLang="ja-JP" sz="2400" b="1" dirty="0" smtClean="0"/>
                        <a:t>Attendees</a:t>
                      </a:r>
                      <a:endParaRPr kumimoji="1" lang="ja-JP" altLang="en-US" sz="2400" b="1"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pPr algn="l"/>
                      <a:r>
                        <a:rPr kumimoji="1" lang="en-US" altLang="ja-JP" sz="2400" dirty="0" smtClean="0"/>
                        <a:t>Approximately </a:t>
                      </a:r>
                      <a:r>
                        <a:rPr kumimoji="1" lang="en-US" altLang="ja-JP" sz="2400" b="1" dirty="0" smtClean="0">
                          <a:solidFill>
                            <a:srgbClr val="BF0000"/>
                          </a:solidFill>
                        </a:rPr>
                        <a:t>2000</a:t>
                      </a:r>
                      <a:r>
                        <a:rPr kumimoji="1" lang="en-US" altLang="ja-JP" sz="2400" dirty="0" smtClean="0"/>
                        <a:t> persons</a:t>
                      </a:r>
                      <a:endParaRPr kumimoji="1" lang="ja-JP" altLang="en-US" sz="2400"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843921">
                <a:tc>
                  <a:txBody>
                    <a:bodyPr/>
                    <a:lstStyle/>
                    <a:p>
                      <a:pPr algn="l"/>
                      <a:r>
                        <a:rPr kumimoji="1" lang="en-US" altLang="ja-JP" sz="2400" b="1" dirty="0" smtClean="0"/>
                        <a:t>Sessions</a:t>
                      </a:r>
                      <a:endParaRPr kumimoji="1" lang="ja-JP" altLang="en-US" sz="2400" b="1"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pPr algn="l"/>
                      <a:r>
                        <a:rPr kumimoji="1" lang="en-US" altLang="ja-JP" sz="2400" b="1" dirty="0" smtClean="0">
                          <a:solidFill>
                            <a:srgbClr val="BF0000"/>
                          </a:solidFill>
                        </a:rPr>
                        <a:t>272</a:t>
                      </a:r>
                      <a:r>
                        <a:rPr kumimoji="1" lang="en-US" altLang="ja-JP" sz="2400" dirty="0" smtClean="0"/>
                        <a:t> persons</a:t>
                      </a:r>
                      <a:endParaRPr kumimoji="1" lang="ja-JP" altLang="en-US" sz="2400"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843921">
                <a:tc>
                  <a:txBody>
                    <a:bodyPr/>
                    <a:lstStyle/>
                    <a:p>
                      <a:pPr algn="l"/>
                      <a:r>
                        <a:rPr kumimoji="1" lang="en-US" altLang="ja-JP" sz="2400" b="1" dirty="0" smtClean="0"/>
                        <a:t>Session Speakers</a:t>
                      </a:r>
                      <a:endParaRPr kumimoji="1" lang="ja-JP" altLang="en-US" sz="2400" b="1"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pPr algn="l"/>
                      <a:r>
                        <a:rPr kumimoji="1" lang="en-US" altLang="ja-JP" sz="2400" dirty="0" smtClean="0"/>
                        <a:t>Over </a:t>
                      </a:r>
                      <a:r>
                        <a:rPr kumimoji="1" lang="en-US" altLang="ja-JP" sz="2400" b="1" dirty="0" smtClean="0">
                          <a:solidFill>
                            <a:srgbClr val="BF0000"/>
                          </a:solidFill>
                        </a:rPr>
                        <a:t>280</a:t>
                      </a:r>
                      <a:r>
                        <a:rPr kumimoji="1" lang="en-US" altLang="ja-JP" sz="2400" dirty="0" smtClean="0"/>
                        <a:t> persons</a:t>
                      </a:r>
                      <a:endParaRPr kumimoji="1" lang="ja-JP" altLang="en-US" sz="2400" dirty="0"/>
                    </a:p>
                  </a:txBody>
                  <a:tcPr marL="89215" marR="89215" marT="44608" marB="44608"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3596442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p:cNvSpPr>
            <a:spLocks noGrp="1"/>
          </p:cNvSpPr>
          <p:nvPr>
            <p:ph type="title"/>
          </p:nvPr>
        </p:nvSpPr>
        <p:spPr>
          <a:xfrm>
            <a:off x="360000" y="252000"/>
            <a:ext cx="8424000" cy="360000"/>
          </a:xfrm>
          <a:noFill/>
          <a:ln>
            <a:solidFill>
              <a:srgbClr val="FFFFFF"/>
            </a:solidFill>
          </a:ln>
        </p:spPr>
        <p:txBody>
          <a:bodyPr>
            <a:normAutofit fontScale="90000"/>
          </a:bodyPr>
          <a:lstStyle/>
          <a:p>
            <a:r>
              <a:rPr lang="en-US" altLang="ja-JP" kern="0" dirty="0" smtClean="0">
                <a:solidFill>
                  <a:schemeClr val="accent1"/>
                </a:solidFill>
                <a:latin typeface="+mn-lt"/>
                <a:ea typeface="+mj-ea"/>
              </a:rPr>
              <a:t>Rakuten all superstars!</a:t>
            </a:r>
            <a:endParaRPr kumimoji="1" lang="ja-JP" altLang="en-US" dirty="0">
              <a:latin typeface="+mn-lt"/>
              <a:ea typeface="+mj-ea"/>
            </a:endParaRPr>
          </a:p>
        </p:txBody>
      </p:sp>
      <p:pic>
        <p:nvPicPr>
          <p:cNvPr id="2" name="図 1" descr="Rakuten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776" y="655200"/>
            <a:ext cx="8604448" cy="4840002"/>
          </a:xfrm>
          <a:prstGeom prst="rect">
            <a:avLst/>
          </a:prstGeom>
        </p:spPr>
      </p:pic>
      <p:sp>
        <p:nvSpPr>
          <p:cNvPr id="5" name="タイトル 2"/>
          <p:cNvSpPr txBox="1">
            <a:spLocks/>
          </p:cNvSpPr>
          <p:nvPr/>
        </p:nvSpPr>
        <p:spPr>
          <a:xfrm>
            <a:off x="1167129" y="3121175"/>
            <a:ext cx="3203888" cy="720000"/>
          </a:xfrm>
          <a:prstGeom prst="rect">
            <a:avLst/>
          </a:prstGeom>
          <a:solidFill>
            <a:srgbClr val="F06E5A"/>
          </a:solid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dirty="0" err="1" smtClean="0">
                <a:latin typeface="+mn-lt"/>
                <a:ea typeface="+mn-ea"/>
                <a:cs typeface="ＭＳ 明朝"/>
              </a:rPr>
              <a:t>Abex</a:t>
            </a:r>
            <a:r>
              <a:rPr lang="en-US" altLang="ja-JP" sz="2000" dirty="0" smtClean="0">
                <a:latin typeface="+mn-lt"/>
                <a:ea typeface="+mn-ea"/>
                <a:cs typeface="ＭＳ 明朝"/>
              </a:rPr>
              <a:t> (BDD)</a:t>
            </a:r>
            <a:endParaRPr lang="en-US" altLang="ja-JP" sz="2000" dirty="0" smtClean="0">
              <a:solidFill>
                <a:srgbClr val="000000"/>
              </a:solidFill>
              <a:latin typeface="+mn-lt"/>
              <a:ea typeface="+mn-ea"/>
              <a:cs typeface="ＭＳ 明朝"/>
            </a:endParaRPr>
          </a:p>
        </p:txBody>
      </p:sp>
      <p:sp>
        <p:nvSpPr>
          <p:cNvPr id="6" name="タイトル 2"/>
          <p:cNvSpPr txBox="1">
            <a:spLocks/>
          </p:cNvSpPr>
          <p:nvPr/>
        </p:nvSpPr>
        <p:spPr>
          <a:xfrm>
            <a:off x="1403648" y="2348880"/>
            <a:ext cx="3203888" cy="720000"/>
          </a:xfrm>
          <a:prstGeom prst="rect">
            <a:avLst/>
          </a:prstGeom>
          <a:solidFill>
            <a:srgbClr val="F06E5A"/>
          </a:solid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dirty="0" smtClean="0">
                <a:latin typeface="+mn-lt"/>
                <a:ea typeface="+mn-ea"/>
                <a:cs typeface="ＭＳ 明朝"/>
              </a:rPr>
              <a:t>Dana (R Marketing)</a:t>
            </a:r>
            <a:endParaRPr lang="en-US" altLang="ja-JP" sz="2000" dirty="0" smtClean="0">
              <a:solidFill>
                <a:srgbClr val="000000"/>
              </a:solidFill>
              <a:latin typeface="+mn-lt"/>
              <a:ea typeface="+mn-ea"/>
              <a:cs typeface="ＭＳ 明朝"/>
            </a:endParaRPr>
          </a:p>
        </p:txBody>
      </p:sp>
      <p:sp>
        <p:nvSpPr>
          <p:cNvPr id="7" name="タイトル 2"/>
          <p:cNvSpPr txBox="1">
            <a:spLocks/>
          </p:cNvSpPr>
          <p:nvPr/>
        </p:nvSpPr>
        <p:spPr>
          <a:xfrm>
            <a:off x="4860032" y="4725144"/>
            <a:ext cx="3203888" cy="720000"/>
          </a:xfrm>
          <a:prstGeom prst="rect">
            <a:avLst/>
          </a:prstGeom>
          <a:solidFill>
            <a:srgbClr val="F06E5A"/>
          </a:solid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dirty="0" err="1" smtClean="0">
                <a:latin typeface="+mn-lt"/>
                <a:ea typeface="+mn-ea"/>
                <a:cs typeface="ＭＳ 明朝"/>
              </a:rPr>
              <a:t>TheHiro</a:t>
            </a:r>
            <a:r>
              <a:rPr lang="en-US" altLang="ja-JP" sz="2000" dirty="0" smtClean="0">
                <a:latin typeface="+mn-lt"/>
                <a:ea typeface="+mn-ea"/>
                <a:cs typeface="ＭＳ 明朝"/>
              </a:rPr>
              <a:t> (TDD)</a:t>
            </a:r>
            <a:endParaRPr lang="en-US" altLang="ja-JP" sz="2000" dirty="0" smtClean="0">
              <a:solidFill>
                <a:srgbClr val="000000"/>
              </a:solidFill>
              <a:latin typeface="+mn-lt"/>
              <a:ea typeface="+mn-ea"/>
              <a:cs typeface="ＭＳ 明朝"/>
            </a:endParaRPr>
          </a:p>
        </p:txBody>
      </p:sp>
      <p:sp>
        <p:nvSpPr>
          <p:cNvPr id="8" name="タイトル 2"/>
          <p:cNvSpPr txBox="1">
            <a:spLocks/>
          </p:cNvSpPr>
          <p:nvPr/>
        </p:nvSpPr>
        <p:spPr>
          <a:xfrm>
            <a:off x="3995936" y="3212976"/>
            <a:ext cx="3203888" cy="720000"/>
          </a:xfrm>
          <a:prstGeom prst="rect">
            <a:avLst/>
          </a:prstGeom>
          <a:solidFill>
            <a:srgbClr val="F06E5A"/>
          </a:solid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dirty="0" err="1" smtClean="0">
                <a:latin typeface="+mn-lt"/>
                <a:ea typeface="+mn-ea"/>
                <a:cs typeface="ＭＳ 明朝"/>
              </a:rPr>
              <a:t>Pramod</a:t>
            </a:r>
            <a:r>
              <a:rPr lang="en-US" altLang="ja-JP" sz="2000" dirty="0" smtClean="0">
                <a:latin typeface="+mn-lt"/>
                <a:ea typeface="+mn-ea"/>
                <a:cs typeface="ＭＳ 明朝"/>
              </a:rPr>
              <a:t> (PJM)</a:t>
            </a:r>
            <a:endParaRPr lang="en-US" altLang="ja-JP" sz="2000" dirty="0" smtClean="0">
              <a:solidFill>
                <a:srgbClr val="000000"/>
              </a:solidFill>
              <a:latin typeface="+mn-lt"/>
              <a:ea typeface="+mn-ea"/>
              <a:cs typeface="ＭＳ 明朝"/>
            </a:endParaRPr>
          </a:p>
        </p:txBody>
      </p:sp>
      <p:sp>
        <p:nvSpPr>
          <p:cNvPr id="9" name="タイトル 2"/>
          <p:cNvSpPr txBox="1">
            <a:spLocks/>
          </p:cNvSpPr>
          <p:nvPr/>
        </p:nvSpPr>
        <p:spPr>
          <a:xfrm>
            <a:off x="5580112" y="2060848"/>
            <a:ext cx="3203888" cy="720000"/>
          </a:xfrm>
          <a:prstGeom prst="rect">
            <a:avLst/>
          </a:prstGeom>
          <a:solidFill>
            <a:srgbClr val="F06E5A"/>
          </a:solidFill>
          <a:ln>
            <a:noFill/>
          </a:ln>
        </p:spPr>
        <p:txBody>
          <a:bodyPr anchor="ctr" anchorCtr="0">
            <a:noAutofit/>
          </a:bodyPr>
          <a:lstStyle>
            <a:lvl1pPr algn="ctr" defTabSz="914400" rtl="0" eaLnBrk="1" latinLnBrk="0" hangingPunct="1">
              <a:spcBef>
                <a:spcPct val="0"/>
              </a:spcBef>
              <a:buNone/>
              <a:defRPr kumimoji="1" sz="2800" b="1" kern="1200" baseline="0">
                <a:solidFill>
                  <a:srgbClr val="C00000"/>
                </a:solidFill>
                <a:latin typeface="Arial" pitchFamily="34" charset="0"/>
                <a:ea typeface="ＭＳ Ｐゴシック" pitchFamily="50" charset="-128"/>
                <a:cs typeface="+mj-cs"/>
              </a:defRPr>
            </a:lvl1pPr>
          </a:lstStyle>
          <a:p>
            <a:r>
              <a:rPr lang="en-US" altLang="ja-JP" sz="2000" dirty="0" err="1" smtClean="0">
                <a:latin typeface="+mn-lt"/>
                <a:ea typeface="+mn-ea"/>
                <a:cs typeface="ＭＳ 明朝"/>
              </a:rPr>
              <a:t>Yasnob</a:t>
            </a:r>
            <a:r>
              <a:rPr lang="en-US" altLang="ja-JP" sz="2000" dirty="0" smtClean="0">
                <a:latin typeface="+mn-lt"/>
                <a:ea typeface="+mn-ea"/>
                <a:cs typeface="ＭＳ 明朝"/>
              </a:rPr>
              <a:t> (TDD)</a:t>
            </a:r>
            <a:endParaRPr lang="en-US" altLang="ja-JP" sz="2000" dirty="0" smtClean="0">
              <a:solidFill>
                <a:srgbClr val="000000"/>
              </a:solidFill>
              <a:latin typeface="+mn-lt"/>
              <a:ea typeface="+mn-ea"/>
              <a:cs typeface="ＭＳ 明朝"/>
            </a:endParaRPr>
          </a:p>
        </p:txBody>
      </p:sp>
    </p:spTree>
    <p:extLst>
      <p:ext uri="{BB962C8B-B14F-4D97-AF65-F5344CB8AC3E}">
        <p14:creationId xmlns:p14="http://schemas.microsoft.com/office/powerpoint/2010/main" val="5004501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theme/theme1.xml><?xml version="1.0" encoding="utf-8"?>
<a:theme xmlns:a="http://schemas.openxmlformats.org/drawingml/2006/main" name="Corporate_strictly_confidential_b">
  <a:themeElements>
    <a:clrScheme name="R-style color">
      <a:dk1>
        <a:sysClr val="windowText" lastClr="000000"/>
      </a:dk1>
      <a:lt1>
        <a:sysClr val="window" lastClr="FFFFFF"/>
      </a:lt1>
      <a:dk2>
        <a:srgbClr val="1F497D"/>
      </a:dk2>
      <a:lt2>
        <a:srgbClr val="EEECE1"/>
      </a:lt2>
      <a:accent1>
        <a:srgbClr val="BF0000"/>
      </a:accent1>
      <a:accent2>
        <a:srgbClr val="F06E5A"/>
      </a:accent2>
      <a:accent3>
        <a:srgbClr val="F0AA5A"/>
      </a:accent3>
      <a:accent4>
        <a:srgbClr val="C8DC46"/>
      </a:accent4>
      <a:accent5>
        <a:srgbClr val="00AAE6"/>
      </a:accent5>
      <a:accent6>
        <a:srgbClr val="0078BE"/>
      </a:accent6>
      <a:hlink>
        <a:srgbClr val="0000FF"/>
      </a:hlink>
      <a:folHlink>
        <a:srgbClr val="800080"/>
      </a:folHlink>
    </a:clrScheme>
    <a:fontScheme name="R-style font">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3366FF"/>
        </a:solidFill>
        <a:ln>
          <a:solidFill>
            <a:srgbClr val="000000"/>
          </a:solidFill>
        </a:ln>
        <a:effectLst>
          <a:outerShdw blurRad="88900" dist="38100" dir="8100000" algn="tr" rotWithShape="0">
            <a:prstClr val="black">
              <a:alpha val="30000"/>
            </a:prstClr>
          </a:outerShdw>
        </a:effectLst>
        <a:extLst/>
      </a:spPr>
      <a:bodyPr wrap="none" rtlCol="0" anchor="ctr"/>
      <a:lstStyle>
        <a:defPPr marL="0" marR="0" indent="0" algn="ctr" defTabSz="914400" eaLnBrk="1" fontAlgn="auto" latinLnBrk="0" hangingPunct="1">
          <a:lnSpc>
            <a:spcPct val="100000"/>
          </a:lnSpc>
          <a:spcBef>
            <a:spcPts val="0"/>
          </a:spcBef>
          <a:spcAft>
            <a:spcPts val="0"/>
          </a:spcAft>
          <a:buClrTx/>
          <a:buSzTx/>
          <a:buFontTx/>
          <a:buNone/>
          <a:tabLst/>
          <a:defRPr kumimoji="0" sz="2000" b="0" i="0" u="none" strike="noStrike" kern="0" cap="none" spc="0" normalizeH="0" baseline="0" noProof="0" dirty="0" smtClean="0">
            <a:ln>
              <a:noFill/>
            </a:ln>
            <a:solidFill>
              <a:sysClr val="windowText" lastClr="000000"/>
            </a:solidFill>
            <a:effectLst/>
            <a:uLnTx/>
            <a:uFillTx/>
          </a:defRPr>
        </a:defPPr>
      </a:lstStyle>
    </a:spDef>
    <a:lnDef>
      <a:spPr>
        <a:ln w="127000" cmpd="sng">
          <a:solidFill>
            <a:srgbClr val="FF0000"/>
          </a:solidFill>
          <a:tailEnd type="stealth" w="lg" len="lg"/>
        </a:ln>
        <a:effectLst>
          <a:outerShdw blurRad="88900" dist="38100" dir="8100000" algn="ctr" rotWithShape="0">
            <a:srgbClr val="000000">
              <a:alpha val="30000"/>
            </a:srgbClr>
          </a:outerShdw>
        </a:effectLst>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C7DCEE764623746B4E4E557D8B3CACD" ma:contentTypeVersion="0" ma:contentTypeDescription="Create a new document." ma:contentTypeScope="" ma:versionID="c4b4ff3fda9e11dcfa76d81ab90015b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52D75E9-7A55-4E2A-89EF-D6493A63AB07}">
  <ds:schemaRefs>
    <ds:schemaRef ds:uri="http://purl.org/dc/dcmitype/"/>
    <ds:schemaRef ds:uri="http://www.w3.org/XML/1998/namespace"/>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s>
</ds:datastoreItem>
</file>

<file path=customXml/itemProps2.xml><?xml version="1.0" encoding="utf-8"?>
<ds:datastoreItem xmlns:ds="http://schemas.openxmlformats.org/officeDocument/2006/customXml" ds:itemID="{7EA97D61-185C-4682-A4FE-AB4628D27E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564C25D7-D27D-47E0-8384-6126C745CB5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4610</TotalTime>
  <Words>2928</Words>
  <Application>Microsoft Macintosh PowerPoint</Application>
  <PresentationFormat>画面に合わせる (4:3)</PresentationFormat>
  <Paragraphs>581</Paragraphs>
  <Slides>45</Slides>
  <Notes>40</Notes>
  <HiddenSlides>0</HiddenSlides>
  <MMClips>0</MMClips>
  <ScaleCrop>false</ScaleCrop>
  <HeadingPairs>
    <vt:vector size="4" baseType="variant">
      <vt:variant>
        <vt:lpstr>テーマ</vt:lpstr>
      </vt:variant>
      <vt:variant>
        <vt:i4>1</vt:i4>
      </vt:variant>
      <vt:variant>
        <vt:lpstr>スライド タイトル</vt:lpstr>
      </vt:variant>
      <vt:variant>
        <vt:i4>45</vt:i4>
      </vt:variant>
    </vt:vector>
  </HeadingPairs>
  <TitlesOfParts>
    <vt:vector size="46" baseType="lpstr">
      <vt:lpstr>Corporate_strictly_confidential_b</vt:lpstr>
      <vt:lpstr>PowerPoint プレゼンテーション</vt:lpstr>
      <vt:lpstr>About me</vt:lpstr>
      <vt:lpstr>PowerPoint プレゼンテーション</vt:lpstr>
      <vt:lpstr>The world’s largest Agile Conference</vt:lpstr>
      <vt:lpstr>Attended as a session speaker!</vt:lpstr>
      <vt:lpstr>Agenda</vt:lpstr>
      <vt:lpstr>PowerPoint プレゼンテーション</vt:lpstr>
      <vt:lpstr>Basic information</vt:lpstr>
      <vt:lpstr>Rakuten all superstars!</vt:lpstr>
      <vt:lpstr>Trend of sessions</vt:lpstr>
      <vt:lpstr>Comparison of trends</vt:lpstr>
      <vt:lpstr>PowerPoint プレゼンテーション</vt:lpstr>
      <vt:lpstr>This year’s session speaker!</vt:lpstr>
      <vt:lpstr>This year’s session speaker!</vt:lpstr>
      <vt:lpstr>This year’s session speaker!</vt:lpstr>
      <vt:lpstr>This year’s session speaker!</vt:lpstr>
      <vt:lpstr>This year’s session speaker!</vt:lpstr>
      <vt:lpstr>PowerPoint プレゼンテーション</vt:lpstr>
      <vt:lpstr>Result</vt:lpstr>
      <vt:lpstr>Result</vt:lpstr>
      <vt:lpstr>Result</vt:lpstr>
      <vt:lpstr>This year’s session speaker!</vt:lpstr>
      <vt:lpstr>PowerPoint プレゼンテーション</vt:lpstr>
      <vt:lpstr>Previous Agile</vt:lpstr>
      <vt:lpstr>The latest Agile</vt:lpstr>
      <vt:lpstr>1. Enterprise Agile</vt:lpstr>
      <vt:lpstr>Enterprise Agile</vt:lpstr>
      <vt:lpstr>Asked for one executive</vt:lpstr>
      <vt:lpstr>This session’s theme</vt:lpstr>
      <vt:lpstr>The Implementation of CI/CD in our project</vt:lpstr>
      <vt:lpstr>Shared understanding by the working software</vt:lpstr>
      <vt:lpstr>2. Testing</vt:lpstr>
      <vt:lpstr>Example of BDD test scenario with Calabash-Android</vt:lpstr>
      <vt:lpstr>Process of BDD</vt:lpstr>
      <vt:lpstr>Process of BDD</vt:lpstr>
      <vt:lpstr>Process of BDD</vt:lpstr>
      <vt:lpstr>Process of BDD</vt:lpstr>
      <vt:lpstr>Process of BDD</vt:lpstr>
      <vt:lpstr>3. Metrics</vt:lpstr>
      <vt:lpstr>Metrics</vt:lpstr>
      <vt:lpstr>KPIs</vt:lpstr>
      <vt:lpstr>PowerPoint プレゼンテーション</vt:lpstr>
      <vt:lpstr>PowerPoint プレゼンテーション</vt:lpstr>
      <vt:lpstr>The world’s largest conference of Agile</vt:lpstr>
      <vt:lpstr>PowerPoint プレゼンテーション</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楽天株式会社</dc:creator>
  <cp:lastModifiedBy>伊藤 宏幸</cp:lastModifiedBy>
  <cp:revision>4940</cp:revision>
  <cp:lastPrinted>2012-11-01T00:53:12Z</cp:lastPrinted>
  <dcterms:created xsi:type="dcterms:W3CDTF">2013-01-29T01:30:29Z</dcterms:created>
  <dcterms:modified xsi:type="dcterms:W3CDTF">2014-08-03T11:32:33Z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0x0101006C7DCEE764623746B4E4E557D8B3CACD</vt:lpwstr>
  </property>
</Properties>
</file>

<file path=docProps/thumbnail.jpeg>
</file>